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689" r:id="rId2"/>
    <p:sldId id="829" r:id="rId3"/>
    <p:sldId id="809" r:id="rId4"/>
    <p:sldId id="831" r:id="rId5"/>
    <p:sldId id="833" r:id="rId6"/>
    <p:sldId id="832" r:id="rId7"/>
    <p:sldId id="828" r:id="rId8"/>
    <p:sldId id="808" r:id="rId9"/>
    <p:sldId id="811" r:id="rId10"/>
    <p:sldId id="803" r:id="rId11"/>
    <p:sldId id="783" r:id="rId12"/>
    <p:sldId id="805" r:id="rId13"/>
    <p:sldId id="807" r:id="rId14"/>
    <p:sldId id="834" r:id="rId15"/>
    <p:sldId id="812" r:id="rId16"/>
    <p:sldId id="777" r:id="rId17"/>
    <p:sldId id="784" r:id="rId18"/>
    <p:sldId id="785" r:id="rId19"/>
    <p:sldId id="786" r:id="rId20"/>
    <p:sldId id="787" r:id="rId21"/>
    <p:sldId id="788" r:id="rId22"/>
    <p:sldId id="789" r:id="rId23"/>
    <p:sldId id="791" r:id="rId24"/>
    <p:sldId id="790" r:id="rId25"/>
    <p:sldId id="793" r:id="rId26"/>
    <p:sldId id="813" r:id="rId27"/>
    <p:sldId id="792" r:id="rId28"/>
    <p:sldId id="794" r:id="rId29"/>
    <p:sldId id="795" r:id="rId30"/>
    <p:sldId id="814" r:id="rId31"/>
    <p:sldId id="796" r:id="rId32"/>
    <p:sldId id="797" r:id="rId33"/>
    <p:sldId id="798" r:id="rId34"/>
    <p:sldId id="799" r:id="rId35"/>
    <p:sldId id="800" r:id="rId36"/>
    <p:sldId id="816" r:id="rId37"/>
    <p:sldId id="817" r:id="rId38"/>
    <p:sldId id="818" r:id="rId39"/>
    <p:sldId id="819" r:id="rId40"/>
    <p:sldId id="820" r:id="rId41"/>
    <p:sldId id="821" r:id="rId42"/>
    <p:sldId id="822" r:id="rId43"/>
    <p:sldId id="825" r:id="rId44"/>
    <p:sldId id="823" r:id="rId45"/>
    <p:sldId id="824" r:id="rId46"/>
    <p:sldId id="826" r:id="rId47"/>
    <p:sldId id="815" r:id="rId48"/>
  </p:sldIdLst>
  <p:sldSz cx="9144000" cy="5143500" type="screen16x9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95DF16-B072-461B-9463-CF28750CB27B}">
          <p14:sldIdLst>
            <p14:sldId id="689"/>
            <p14:sldId id="829"/>
            <p14:sldId id="809"/>
            <p14:sldId id="831"/>
            <p14:sldId id="833"/>
            <p14:sldId id="832"/>
            <p14:sldId id="828"/>
            <p14:sldId id="808"/>
            <p14:sldId id="811"/>
            <p14:sldId id="803"/>
            <p14:sldId id="783"/>
            <p14:sldId id="805"/>
            <p14:sldId id="807"/>
            <p14:sldId id="834"/>
            <p14:sldId id="812"/>
            <p14:sldId id="777"/>
            <p14:sldId id="784"/>
            <p14:sldId id="785"/>
            <p14:sldId id="786"/>
            <p14:sldId id="787"/>
            <p14:sldId id="788"/>
            <p14:sldId id="789"/>
            <p14:sldId id="791"/>
            <p14:sldId id="790"/>
            <p14:sldId id="793"/>
            <p14:sldId id="813"/>
            <p14:sldId id="792"/>
            <p14:sldId id="794"/>
            <p14:sldId id="795"/>
            <p14:sldId id="814"/>
            <p14:sldId id="796"/>
            <p14:sldId id="797"/>
            <p14:sldId id="798"/>
            <p14:sldId id="799"/>
            <p14:sldId id="800"/>
            <p14:sldId id="816"/>
            <p14:sldId id="817"/>
            <p14:sldId id="818"/>
            <p14:sldId id="819"/>
            <p14:sldId id="820"/>
            <p14:sldId id="821"/>
            <p14:sldId id="822"/>
            <p14:sldId id="825"/>
            <p14:sldId id="823"/>
            <p14:sldId id="824"/>
            <p14:sldId id="826"/>
            <p14:sldId id="8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2754" userDrawn="1">
          <p15:clr>
            <a:srgbClr val="A4A3A4"/>
          </p15:clr>
        </p15:guide>
        <p15:guide id="10" pos="204" userDrawn="1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orient="horz" pos="486" userDrawn="1">
          <p15:clr>
            <a:srgbClr val="A4A3A4"/>
          </p15:clr>
        </p15:guide>
        <p15:guide id="14" orient="horz" pos="758" userDrawn="1">
          <p15:clr>
            <a:srgbClr val="A4A3A4"/>
          </p15:clr>
        </p15:guide>
        <p15:guide id="15" orient="horz" pos="804" userDrawn="1">
          <p15:clr>
            <a:srgbClr val="A4A3A4"/>
          </p15:clr>
        </p15:guide>
        <p15:guide id="16" orient="horz" pos="10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54C00"/>
    <a:srgbClr val="0C5CA4"/>
    <a:srgbClr val="0AB2BA"/>
    <a:srgbClr val="10CE9C"/>
    <a:srgbClr val="007EB0"/>
    <a:srgbClr val="0076A3"/>
    <a:srgbClr val="1C999C"/>
    <a:srgbClr val="54A20E"/>
    <a:srgbClr val="0E6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0" autoAdjust="0"/>
    <p:restoredTop sz="86329" autoAdjust="0"/>
  </p:normalViewPr>
  <p:slideViewPr>
    <p:cSldViewPr>
      <p:cViewPr varScale="1">
        <p:scale>
          <a:sx n="151" d="100"/>
          <a:sy n="151" d="100"/>
        </p:scale>
        <p:origin x="584" y="184"/>
      </p:cViewPr>
      <p:guideLst>
        <p:guide orient="horz" pos="123"/>
        <p:guide pos="295"/>
        <p:guide pos="3787"/>
        <p:guide orient="horz" pos="2754"/>
        <p:guide pos="204"/>
        <p:guide pos="521"/>
        <p:guide pos="431"/>
        <p:guide orient="horz" pos="486"/>
        <p:guide orient="horz" pos="758"/>
        <p:guide orient="horz" pos="804"/>
        <p:guide orient="horz" pos="103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4096" y="18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A4961-4D76-F042-A9F0-8BBE6C3BD0C4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A0F6D3B9-5DD1-ED4F-B11B-97999DC11C15}">
      <dgm:prSet phldrT="[텍스트]"/>
      <dgm:spPr>
        <a:gradFill flip="none" rotWithShape="0">
          <a:gsLst>
            <a:gs pos="0">
              <a:srgbClr val="FF0000">
                <a:tint val="66000"/>
                <a:satMod val="160000"/>
              </a:srgbClr>
            </a:gs>
            <a:gs pos="50000">
              <a:srgbClr val="FF0000">
                <a:tint val="44500"/>
                <a:satMod val="160000"/>
              </a:srgbClr>
            </a:gs>
            <a:gs pos="100000">
              <a:srgbClr val="FF0000">
                <a:tint val="23500"/>
                <a:satMod val="160000"/>
              </a:srgbClr>
            </a:gs>
          </a:gsLst>
          <a:lin ang="2700000" scaled="1"/>
          <a:tileRect/>
        </a:gra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 dirty="0">
            <a:solidFill>
              <a:srgbClr val="0000FF"/>
            </a:solidFill>
          </a:endParaRPr>
        </a:p>
      </dgm:t>
    </dgm:pt>
    <dgm:pt modelId="{EE38D7C6-C0F2-0B48-AB30-FCA2B1CFB33C}" type="parTrans" cxnId="{91042427-2F61-584F-A088-E34C70965699}">
      <dgm:prSet/>
      <dgm:spPr/>
      <dgm:t>
        <a:bodyPr/>
        <a:lstStyle/>
        <a:p>
          <a:pPr latinLnBrk="1"/>
          <a:endParaRPr lang="ko-KR" altLang="en-US"/>
        </a:p>
      </dgm:t>
    </dgm:pt>
    <dgm:pt modelId="{E7232BA1-090C-D84C-AA61-E12EC9277011}" type="sibTrans" cxnId="{91042427-2F61-584F-A088-E34C70965699}">
      <dgm:prSet/>
      <dgm:spPr/>
      <dgm:t>
        <a:bodyPr/>
        <a:lstStyle/>
        <a:p>
          <a:pPr latinLnBrk="1"/>
          <a:endParaRPr lang="ko-KR" altLang="en-US"/>
        </a:p>
      </dgm:t>
    </dgm:pt>
    <dgm:pt modelId="{4A72DFE7-7562-5841-92F4-F032896945D3}">
      <dgm:prSet phldrT="[텍스트]"/>
      <dgm:spPr>
        <a:solidFill>
          <a:srgbClr val="0000FF">
            <a:alpha val="50000"/>
          </a:srgbClr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09FF1EF9-8DE2-3E47-8261-68E83929E170}" type="parTrans" cxnId="{9A97344D-CF97-D947-B25C-7EEF6FE78069}">
      <dgm:prSet/>
      <dgm:spPr/>
      <dgm:t>
        <a:bodyPr/>
        <a:lstStyle/>
        <a:p>
          <a:pPr latinLnBrk="1"/>
          <a:endParaRPr lang="ko-KR" altLang="en-US"/>
        </a:p>
      </dgm:t>
    </dgm:pt>
    <dgm:pt modelId="{52C6A5EB-975C-9A40-B1ED-66767CC7837E}" type="sibTrans" cxnId="{9A97344D-CF97-D947-B25C-7EEF6FE78069}">
      <dgm:prSet/>
      <dgm:spPr/>
      <dgm:t>
        <a:bodyPr/>
        <a:lstStyle/>
        <a:p>
          <a:pPr latinLnBrk="1"/>
          <a:endParaRPr lang="ko-KR" altLang="en-US"/>
        </a:p>
      </dgm:t>
    </dgm:pt>
    <dgm:pt modelId="{EC140A64-12B2-9645-93D8-705C4AD99EB7}" type="pres">
      <dgm:prSet presAssocID="{E59A4961-4D76-F042-A9F0-8BBE6C3BD0C4}" presName="compositeShape" presStyleCnt="0">
        <dgm:presLayoutVars>
          <dgm:chMax val="7"/>
          <dgm:dir/>
          <dgm:resizeHandles val="exact"/>
        </dgm:presLayoutVars>
      </dgm:prSet>
      <dgm:spPr/>
    </dgm:pt>
    <dgm:pt modelId="{C9CD4490-DD94-8146-8BDD-96195F84F9F2}" type="pres">
      <dgm:prSet presAssocID="{A0F6D3B9-5DD1-ED4F-B11B-97999DC11C15}" presName="circ1" presStyleLbl="vennNode1" presStyleIdx="0" presStyleCnt="2"/>
      <dgm:spPr/>
    </dgm:pt>
    <dgm:pt modelId="{6A5A7815-25EF-AC43-BF5B-314CBD57957E}" type="pres">
      <dgm:prSet presAssocID="{A0F6D3B9-5DD1-ED4F-B11B-97999DC11C1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463CFA5-144D-934C-81E5-2B98E5936E4B}" type="pres">
      <dgm:prSet presAssocID="{4A72DFE7-7562-5841-92F4-F032896945D3}" presName="circ2" presStyleLbl="vennNode1" presStyleIdx="1" presStyleCnt="2" custLinFactNeighborX="-8908" custLinFactNeighborY="476"/>
      <dgm:spPr/>
    </dgm:pt>
    <dgm:pt modelId="{9E1C77C8-6D19-5545-A5EB-3FAD6BE0833A}" type="pres">
      <dgm:prSet presAssocID="{4A72DFE7-7562-5841-92F4-F032896945D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1042427-2F61-584F-A088-E34C70965699}" srcId="{E59A4961-4D76-F042-A9F0-8BBE6C3BD0C4}" destId="{A0F6D3B9-5DD1-ED4F-B11B-97999DC11C15}" srcOrd="0" destOrd="0" parTransId="{EE38D7C6-C0F2-0B48-AB30-FCA2B1CFB33C}" sibTransId="{E7232BA1-090C-D84C-AA61-E12EC9277011}"/>
    <dgm:cxn modelId="{9A97344D-CF97-D947-B25C-7EEF6FE78069}" srcId="{E59A4961-4D76-F042-A9F0-8BBE6C3BD0C4}" destId="{4A72DFE7-7562-5841-92F4-F032896945D3}" srcOrd="1" destOrd="0" parTransId="{09FF1EF9-8DE2-3E47-8261-68E83929E170}" sibTransId="{52C6A5EB-975C-9A40-B1ED-66767CC7837E}"/>
    <dgm:cxn modelId="{A7BDD95A-B357-4948-B6CA-BD10E40916C0}" type="presOf" srcId="{A0F6D3B9-5DD1-ED4F-B11B-97999DC11C15}" destId="{6A5A7815-25EF-AC43-BF5B-314CBD57957E}" srcOrd="1" destOrd="0" presId="urn:microsoft.com/office/officeart/2005/8/layout/venn1"/>
    <dgm:cxn modelId="{1D6A6484-FAFD-F840-B020-746421D237DC}" type="presOf" srcId="{A0F6D3B9-5DD1-ED4F-B11B-97999DC11C15}" destId="{C9CD4490-DD94-8146-8BDD-96195F84F9F2}" srcOrd="0" destOrd="0" presId="urn:microsoft.com/office/officeart/2005/8/layout/venn1"/>
    <dgm:cxn modelId="{51B8389D-8FB0-BF46-8168-6A6D7800801C}" type="presOf" srcId="{E59A4961-4D76-F042-A9F0-8BBE6C3BD0C4}" destId="{EC140A64-12B2-9645-93D8-705C4AD99EB7}" srcOrd="0" destOrd="0" presId="urn:microsoft.com/office/officeart/2005/8/layout/venn1"/>
    <dgm:cxn modelId="{D39458A9-B093-594D-8A1B-8AF0B384CE59}" type="presOf" srcId="{4A72DFE7-7562-5841-92F4-F032896945D3}" destId="{2463CFA5-144D-934C-81E5-2B98E5936E4B}" srcOrd="0" destOrd="0" presId="urn:microsoft.com/office/officeart/2005/8/layout/venn1"/>
    <dgm:cxn modelId="{4B5CF5F4-5DAE-B442-BB45-46D6F9527144}" type="presOf" srcId="{4A72DFE7-7562-5841-92F4-F032896945D3}" destId="{9E1C77C8-6D19-5545-A5EB-3FAD6BE0833A}" srcOrd="1" destOrd="0" presId="urn:microsoft.com/office/officeart/2005/8/layout/venn1"/>
    <dgm:cxn modelId="{94005884-765D-474A-935C-B8C9CA2C2A31}" type="presParOf" srcId="{EC140A64-12B2-9645-93D8-705C4AD99EB7}" destId="{C9CD4490-DD94-8146-8BDD-96195F84F9F2}" srcOrd="0" destOrd="0" presId="urn:microsoft.com/office/officeart/2005/8/layout/venn1"/>
    <dgm:cxn modelId="{97415CFA-5405-6947-9812-4F885B2A39A4}" type="presParOf" srcId="{EC140A64-12B2-9645-93D8-705C4AD99EB7}" destId="{6A5A7815-25EF-AC43-BF5B-314CBD57957E}" srcOrd="1" destOrd="0" presId="urn:microsoft.com/office/officeart/2005/8/layout/venn1"/>
    <dgm:cxn modelId="{BBA342AC-EDA5-BB4F-ADD2-9EB1BF47508C}" type="presParOf" srcId="{EC140A64-12B2-9645-93D8-705C4AD99EB7}" destId="{2463CFA5-144D-934C-81E5-2B98E5936E4B}" srcOrd="2" destOrd="0" presId="urn:microsoft.com/office/officeart/2005/8/layout/venn1"/>
    <dgm:cxn modelId="{038B9E29-8635-E94F-9466-6CCB47E79FA7}" type="presParOf" srcId="{EC140A64-12B2-9645-93D8-705C4AD99EB7}" destId="{9E1C77C8-6D19-5545-A5EB-3FAD6BE0833A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D4490-DD94-8146-8BDD-96195F84F9F2}">
      <dsp:nvSpPr>
        <dsp:cNvPr id="0" name=""/>
        <dsp:cNvSpPr/>
      </dsp:nvSpPr>
      <dsp:spPr>
        <a:xfrm>
          <a:off x="70200" y="330217"/>
          <a:ext cx="1731604" cy="1731604"/>
        </a:xfrm>
        <a:prstGeom prst="ellipse">
          <a:avLst/>
        </a:prstGeom>
        <a:gradFill flip="none" rotWithShape="0">
          <a:gsLst>
            <a:gs pos="0">
              <a:srgbClr val="FF0000">
                <a:tint val="66000"/>
                <a:satMod val="160000"/>
              </a:srgbClr>
            </a:gs>
            <a:gs pos="50000">
              <a:srgbClr val="FF0000">
                <a:tint val="44500"/>
                <a:satMod val="160000"/>
              </a:srgbClr>
            </a:gs>
            <a:gs pos="100000">
              <a:srgbClr val="FF0000">
                <a:tint val="23500"/>
                <a:satMod val="160000"/>
              </a:srgbClr>
            </a:gs>
          </a:gsLst>
          <a:lin ang="2700000" scaled="1"/>
          <a:tileRect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>
            <a:solidFill>
              <a:srgbClr val="0000FF"/>
            </a:solidFill>
          </a:endParaRPr>
        </a:p>
      </dsp:txBody>
      <dsp:txXfrm>
        <a:off x="312000" y="534411"/>
        <a:ext cx="998402" cy="1323217"/>
      </dsp:txXfrm>
    </dsp:sp>
    <dsp:sp modelId="{2463CFA5-144D-934C-81E5-2B98E5936E4B}">
      <dsp:nvSpPr>
        <dsp:cNvPr id="0" name=""/>
        <dsp:cNvSpPr/>
      </dsp:nvSpPr>
      <dsp:spPr>
        <a:xfrm>
          <a:off x="1163952" y="338460"/>
          <a:ext cx="1731604" cy="1731604"/>
        </a:xfrm>
        <a:prstGeom prst="ellipse">
          <a:avLst/>
        </a:prstGeom>
        <a:solidFill>
          <a:srgbClr val="0000FF">
            <a:alpha val="50000"/>
          </a:srgb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/>
        </a:p>
      </dsp:txBody>
      <dsp:txXfrm>
        <a:off x="1655353" y="542653"/>
        <a:ext cx="998402" cy="1323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7FED-F064-4CBC-9BBB-7623E9DD0B85}" type="datetimeFigureOut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2022. 6. 6.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09AB-3BE7-4AFB-8DE2-E0024338E384}" type="slidenum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‹#›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5507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7B47AA1E-77FB-43DB-A1EF-13FD4601E1CB}" type="datetimeFigureOut">
              <a:rPr lang="ko-KR" altLang="en-US" smtClean="0"/>
              <a:pPr/>
              <a:t>2022. 6. 6.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8D041AF3-492D-4A22-94C2-082532C36E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0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15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16_서울대\02_콘텐츠개발\02_기획\01_과정기획\02_교양강좌\PPT템플릿\2차 수정\[교양강좌,교수강의]PPT템플릿_타입B_수정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70073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 baseline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 baseline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 baseline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 baseline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 baseline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69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700736" cy="511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fontAlgn="base"/>
            <a:endParaRPr lang="ko-KR" altLang="en-US" b="1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BA45F-1460-4FFC-97F4-6CEAA1B99C18}"/>
              </a:ext>
            </a:extLst>
          </p:cNvPr>
          <p:cNvSpPr txBox="1"/>
          <p:nvPr userDrawn="1"/>
        </p:nvSpPr>
        <p:spPr>
          <a:xfrm>
            <a:off x="321607" y="4852851"/>
            <a:ext cx="6972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Stuart Russell &amp; Peter </a:t>
            </a:r>
            <a:r>
              <a:rPr kumimoji="1" lang="en-US" altLang="ko-KR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(2021), Artificial Intelligence: A Modern Approach (4th Edition)</a:t>
            </a:r>
            <a:endParaRPr lang="en-US" sz="1100" dirty="0">
              <a:solidFill>
                <a:srgbClr val="551111"/>
              </a:solidFill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3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2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9" descr="D:\2016_서울대\02_콘텐츠개발\02_기획\01_과정기획\02_교양강좌\PPT템플릿\2차 수정\[교양강좌,교수강의]PPT템플릿_타입B_수정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99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310D23-1845-2748-A02B-28B438738699}"/>
              </a:ext>
            </a:extLst>
          </p:cNvPr>
          <p:cNvSpPr txBox="1"/>
          <p:nvPr userDrawn="1"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FD7DC0-0036-4543-B1C3-23A408FDE266}" type="slidenum">
              <a:rPr lang="en-US" sz="1200" smtClean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pPr algn="r"/>
              <a:t>‹#›</a:t>
            </a:fld>
            <a:r>
              <a:rPr lang="en-US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 / </a:t>
            </a:r>
            <a:r>
              <a:rPr lang="en-US" altLang="ko-KR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47</a:t>
            </a:r>
            <a:endParaRPr lang="en-US" sz="12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1" r:id="rId3"/>
    <p:sldLayoutId id="214748366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.png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9">
            <a:extLst>
              <a:ext uri="{FF2B5EF4-FFF2-40B4-BE49-F238E27FC236}">
                <a16:creationId xmlns:a16="http://schemas.microsoft.com/office/drawing/2014/main" id="{C2E67AEF-2BCD-A242-93B0-44DCA2BB7C79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6258070" cy="6371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/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C48085D0-D20B-4F40-9DE6-F6FCD023F085}"/>
              </a:ext>
            </a:extLst>
          </p:cNvPr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서울대학교 컴퓨터공학부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담당 교수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장병탁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Seoul National University</a:t>
            </a:r>
          </a:p>
          <a:p>
            <a:pPr algn="r"/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Byoung-Tak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Zhang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42BEA1-34FE-6846-AF53-20FDDA8C875F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8</a:t>
            </a:r>
            <a:r>
              <a:rPr kumimoji="1" lang="ko-KR" altLang="en-US" sz="2800" b="1" dirty="0">
                <a:latin typeface="+mj-lt"/>
              </a:rPr>
              <a:t>일 수요일 </a:t>
            </a:r>
            <a:r>
              <a:rPr kumimoji="1" lang="en-US" altLang="ko-KR" sz="2800" b="1" dirty="0">
                <a:latin typeface="+mj-lt"/>
              </a:rPr>
              <a:t>2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196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Acting under Uncertainty (1/5)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73660" y="699542"/>
                <a:ext cx="8424936" cy="388843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</a:t>
                </a:r>
                <a:r>
                  <a:rPr lang="en-US" altLang="ko-KR" dirty="0"/>
                  <a:t>)</a:t>
                </a:r>
                <a:r>
                  <a:rPr lang="en-US" dirty="0"/>
                  <a:t> Uncertainty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Let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= leave for airport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minutes before flight.</a:t>
                </a:r>
                <a:br>
                  <a:rPr lang="en-US" dirty="0"/>
                </a:br>
                <a:r>
                  <a:rPr lang="en-US" dirty="0"/>
                  <a:t>Will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get me there on time?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Problems: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Partial observability (road state, other drivers’ plans, etc.)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Noisy sensors (TBS traffic reports)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Uncertainty in action outcomes (flat tire, etc.)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Immense complexity of modelling and predicting traffic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73660" y="699542"/>
                <a:ext cx="8424936" cy="3888432"/>
              </a:xfrm>
              <a:blipFill>
                <a:blip r:embed="rId2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74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Acting under Uncertainty (2/5)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1550"/>
                <a:ext cx="8424936" cy="3888432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2)</a:t>
                </a:r>
                <a:r>
                  <a:rPr lang="en-US" dirty="0"/>
                  <a:t> Methods for handling uncertainty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Default or nonmonotonic logic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  <m:r>
                      <a:rPr lang="en-US" altLang="ko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works unless contradicted by evidence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Rules with fudge factors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smtClean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AtAirportOnTime</m:t>
                    </m:r>
                  </m:oMath>
                </a14:m>
                <a:endParaRPr lang="en-US" b="0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Sprinkler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0.99</m:t>
                        </m:r>
                      </m:sub>
                    </m:sSub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WetGrass</m:t>
                    </m:r>
                  </m:oMath>
                </a14:m>
                <a:endParaRPr lang="en-US" altLang="ko-KR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WetGrass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0.7</m:t>
                        </m:r>
                      </m:sub>
                    </m:sSub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Rain</m:t>
                    </m:r>
                  </m:oMath>
                </a14:m>
                <a:r>
                  <a:rPr lang="en-US" altLang="ko-KR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 </a:t>
                </a:r>
                <a:endParaRPr lang="en-US" dirty="0">
                  <a:solidFill>
                    <a:srgbClr val="7030A0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Probability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Given the available evidence,</a:t>
                </a:r>
                <a:br>
                  <a:rPr lang="en-US" altLang="ko-KR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will get me there on time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0.04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1550"/>
                <a:ext cx="8424936" cy="3888432"/>
              </a:xfrm>
              <a:blipFill>
                <a:blip r:embed="rId2"/>
                <a:stretch>
                  <a:fillRect l="-1054" t="-1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4895FE6-8EA9-4F4E-99A2-5755478729DE}"/>
                  </a:ext>
                </a:extLst>
              </p:cNvPr>
              <p:cNvSpPr/>
              <p:nvPr/>
            </p:nvSpPr>
            <p:spPr>
              <a:xfrm>
                <a:off x="6683843" y="3858602"/>
                <a:ext cx="2190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)=0.04</m:t>
                    </m:r>
                  </m:oMath>
                </a14:m>
                <a:r>
                  <a:rPr lang="en-US" altLang="ko-KR" dirty="0">
                    <a:solidFill>
                      <a:srgbClr val="7030A0"/>
                    </a:solidFill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4895FE6-8EA9-4F4E-99A2-575547872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843" y="3858602"/>
                <a:ext cx="21907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A59CE33-81AB-3D4F-9F3F-E21AA3942024}"/>
                  </a:ext>
                </a:extLst>
              </p:cNvPr>
              <p:cNvSpPr/>
              <p:nvPr/>
            </p:nvSpPr>
            <p:spPr>
              <a:xfrm>
                <a:off x="5189866" y="3316219"/>
                <a:ext cx="3846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dirty="0"/>
                  <a:t>will get me there on time)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A59CE33-81AB-3D4F-9F3F-E21AA3942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866" y="3316219"/>
                <a:ext cx="3846630" cy="369332"/>
              </a:xfrm>
              <a:prstGeom prst="rect">
                <a:avLst/>
              </a:prstGeom>
              <a:blipFill>
                <a:blip r:embed="rId4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6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Acting under Uncertainty (3/5)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1550"/>
                <a:ext cx="8424936" cy="3888432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3)</a:t>
                </a:r>
                <a:r>
                  <a:rPr lang="en-US" dirty="0"/>
                  <a:t> Summarizing uncertainty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Example: medical diagnosis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800" dirty="0"/>
                  <a:t>       </a:t>
                </a:r>
                <a:r>
                  <a:rPr lang="ko-KR" altLang="en-US" sz="1800" dirty="0"/>
                  <a:t> </a:t>
                </a:r>
                <a:r>
                  <a:rPr lang="en-US" altLang="ko-KR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Toothache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⟹ </a:t>
                </a:r>
                <a:r>
                  <a:rPr 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Cavity</a:t>
                </a:r>
                <a:r>
                  <a:rPr lang="ko-KR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Toothache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⟹ </a:t>
                </a:r>
                <a:r>
                  <a:rPr 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Cavity</a:t>
                </a:r>
                <a:r>
                  <a:rPr lang="ko-KR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" altLang="ko-K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GumProblem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" altLang="ko-K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altLang="ko-KR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Abscess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…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Cavity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⟹ </a:t>
                </a:r>
                <a:r>
                  <a:rPr lang="en-US" altLang="ko-KR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Toothache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Logic fails to deal with this for three main reasons: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rgbClr val="0000FF"/>
                    </a:solidFill>
                  </a:rPr>
                  <a:t>Laziness</a:t>
                </a:r>
                <a:r>
                  <a:rPr lang="en-US" sz="1600" dirty="0"/>
                  <a:t>: hard to list a complete set of rules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rgbClr val="0000FF"/>
                    </a:solidFill>
                  </a:rPr>
                  <a:t>Theoretical ignorance</a:t>
                </a:r>
                <a:r>
                  <a:rPr lang="en-US" sz="1600" dirty="0"/>
                  <a:t>: no complete theory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rgbClr val="0000FF"/>
                    </a:solidFill>
                  </a:rPr>
                  <a:t>Practical ignorance</a:t>
                </a:r>
                <a:r>
                  <a:rPr lang="en-US" sz="1600" dirty="0"/>
                  <a:t>: not all necessary tests</a:t>
                </a:r>
                <a:endParaRPr lang="en-US" sz="1800" dirty="0">
                  <a:solidFill>
                    <a:srgbClr val="0000FF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rgbClr val="0000FF"/>
                    </a:solidFill>
                  </a:rPr>
                  <a:t>Probability</a:t>
                </a:r>
                <a:r>
                  <a:rPr lang="en-US" sz="1800" dirty="0"/>
                  <a:t> provides a way of </a:t>
                </a:r>
                <a:r>
                  <a:rPr lang="en-US" sz="1800" dirty="0">
                    <a:solidFill>
                      <a:srgbClr val="0000FF"/>
                    </a:solidFill>
                  </a:rPr>
                  <a:t>summarizing the uncertainty </a:t>
                </a:r>
                <a:r>
                  <a:rPr lang="en-US" sz="1800" dirty="0"/>
                  <a:t>that comes from our </a:t>
                </a:r>
                <a:r>
                  <a:rPr lang="en-US" sz="1800" dirty="0">
                    <a:solidFill>
                      <a:srgbClr val="0000FF"/>
                    </a:solidFill>
                  </a:rPr>
                  <a:t>laziness and ignorance</a:t>
                </a:r>
                <a:r>
                  <a:rPr lang="en-US" sz="1800" dirty="0"/>
                  <a:t>, thereby solving the qualification problems.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1550"/>
                <a:ext cx="8424936" cy="3888432"/>
              </a:xfrm>
              <a:blipFill>
                <a:blip r:embed="rId2"/>
                <a:stretch>
                  <a:fillRect l="-1054" t="-1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0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Acting under Uncertainty (4/5)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9826-544E-4C21-8392-2BD506A84B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1550"/>
            <a:ext cx="8568952" cy="388843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4) U</a:t>
            </a:r>
            <a:r>
              <a:rPr lang="en-US" dirty="0"/>
              <a:t>ncertainty and rational decisions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Utility theory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An agent must first have </a:t>
            </a:r>
            <a:r>
              <a:rPr lang="en-US" sz="1600" dirty="0">
                <a:solidFill>
                  <a:srgbClr val="0000FF"/>
                </a:solidFill>
              </a:rPr>
              <a:t>preferences</a:t>
            </a:r>
            <a:r>
              <a:rPr lang="en-US" sz="1600" dirty="0"/>
              <a:t> between the different possible </a:t>
            </a:r>
            <a:r>
              <a:rPr lang="en-US" sz="1600" dirty="0">
                <a:solidFill>
                  <a:srgbClr val="0000FF"/>
                </a:solidFill>
              </a:rPr>
              <a:t>outcomes </a:t>
            </a:r>
            <a:r>
              <a:rPr lang="en-US" sz="1600" dirty="0"/>
              <a:t>of the various plans. We use utility theory to represent and reason with preferences.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utility being “the quality of being useful”</a:t>
            </a:r>
            <a:endParaRPr lang="en-US" sz="1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Decision theory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Preferences, as expressed by utilities, are combined with probabilities in the general theory of rational decisions called decision theory:</a:t>
            </a:r>
            <a:endParaRPr lang="en-US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800" dirty="0"/>
              <a:t>                  </a:t>
            </a:r>
            <a:r>
              <a:rPr lang="en-US" sz="1800" b="1" dirty="0">
                <a:solidFill>
                  <a:srgbClr val="0000FF"/>
                </a:solidFill>
              </a:rPr>
              <a:t>Decision theory = probability theory + utility theory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Maximum expected utility (MEU)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The fundamental idea of decision theory is that </a:t>
            </a:r>
            <a:r>
              <a:rPr lang="en-US" sz="1600" i="1" dirty="0"/>
              <a:t>an agent is rational if and only if it chooses the action that yields the highest expected utility, averaged over all the possible outcomes of the action.</a:t>
            </a:r>
            <a:r>
              <a:rPr lang="en-US" sz="1600" dirty="0"/>
              <a:t> This is the principle of </a:t>
            </a:r>
            <a:r>
              <a:rPr lang="en-US" sz="1600" b="1" dirty="0"/>
              <a:t>maximum expected utility (MEU).</a:t>
            </a:r>
          </a:p>
          <a:p>
            <a:pPr lvl="2"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470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Acting under Uncertainty (</a:t>
            </a:r>
            <a:r>
              <a:rPr lang="en-US" altLang="ko-KR" dirty="0"/>
              <a:t>5</a:t>
            </a:r>
            <a:r>
              <a:rPr lang="en-US" dirty="0"/>
              <a:t>/</a:t>
            </a:r>
            <a:r>
              <a:rPr lang="en-US" altLang="ko-KR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9826-544E-4C21-8392-2BD506A84B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1550"/>
            <a:ext cx="8568952" cy="388843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decision-theoretic agent that selects rational actions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716952-C070-4941-BD51-DB9EDE822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1347614"/>
            <a:ext cx="7452320" cy="325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2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480720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10.2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Basic Probability Notation</a:t>
            </a:r>
          </a:p>
        </p:txBody>
      </p:sp>
    </p:spTree>
    <p:extLst>
      <p:ext uri="{BB962C8B-B14F-4D97-AF65-F5344CB8AC3E}">
        <p14:creationId xmlns:p14="http://schemas.microsoft.com/office/powerpoint/2010/main" val="98457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Basic Probability Notation (1/10)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8035"/>
                <a:ext cx="8352928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1) Probability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Probabilistic assertions </a:t>
                </a:r>
                <a:r>
                  <a:rPr lang="en-US" b="1" dirty="0">
                    <a:solidFill>
                      <a:srgbClr val="0000FF"/>
                    </a:solidFill>
                  </a:rPr>
                  <a:t>summarize</a:t>
                </a:r>
                <a:r>
                  <a:rPr lang="en-US" dirty="0"/>
                  <a:t> effects of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Laziness: failure to enumerate exceptions, qualifications, etc.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Ignorance: lack of relevant facts, initial conditions, etc.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Subjective or Bayesian probability: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Probabilities relate propositions to one's own state of knowledge</a:t>
                </a:r>
              </a:p>
              <a:p>
                <a:pPr marL="914400" lvl="2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1" dirty="0"/>
                      <m:t>no</m:t>
                    </m:r>
                    <m:r>
                      <m:rPr>
                        <m:nor/>
                      </m:rPr>
                      <a:rPr lang="en-US" i="1" dirty="0"/>
                      <m:t> </m:t>
                    </m:r>
                    <m:r>
                      <m:rPr>
                        <m:nor/>
                      </m:rPr>
                      <a:rPr lang="en-US" i="1" dirty="0"/>
                      <m:t>reported</m:t>
                    </m:r>
                    <m:r>
                      <m:rPr>
                        <m:nor/>
                      </m:rPr>
                      <a:rPr lang="en-US" i="1" dirty="0"/>
                      <m:t> </m:t>
                    </m:r>
                    <m:r>
                      <m:rPr>
                        <m:nor/>
                      </m:rPr>
                      <a:rPr lang="en-US" i="1" dirty="0"/>
                      <m:t>accidents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)=0.06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Probabilities of propositions change with new evidence:</a:t>
                </a:r>
              </a:p>
              <a:p>
                <a:pPr marL="914400" lvl="2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1" dirty="0"/>
                      <m:t>no</m:t>
                    </m:r>
                    <m:r>
                      <m:rPr>
                        <m:nor/>
                      </m:rPr>
                      <a:rPr lang="en-US" i="1" dirty="0"/>
                      <m:t> </m:t>
                    </m:r>
                    <m:r>
                      <m:rPr>
                        <m:nor/>
                      </m:rPr>
                      <a:rPr lang="en-US" i="1" dirty="0"/>
                      <m:t>reported</m:t>
                    </m:r>
                    <m:r>
                      <m:rPr>
                        <m:nor/>
                      </m:rPr>
                      <a:rPr lang="en-US" i="1" dirty="0"/>
                      <m:t> </m:t>
                    </m:r>
                    <m:r>
                      <m:rPr>
                        <m:nor/>
                      </m:rPr>
                      <a:rPr lang="en-US" i="1" dirty="0"/>
                      <m:t>accidents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5 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𝑎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.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𝑚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.)=0.15</m:t>
                    </m:r>
                  </m:oMath>
                </a14:m>
                <a:endParaRPr lang="en-US" altLang="ko-KR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8035"/>
                <a:ext cx="8352928" cy="4105275"/>
              </a:xfrm>
              <a:blipFill>
                <a:blip r:embed="rId2"/>
                <a:stretch>
                  <a:fillRect l="-1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03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Basic Probability Notation (2/10)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9"/>
                <a:ext cx="8352928" cy="3960440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2) Probability basics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Begin with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– the sample space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e.g., 6 possible rolls of a die.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rgbClr val="0000FF"/>
                    </a:solidFill>
                  </a:rPr>
                  <a:t>sample point / possible world / atomic event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rgbClr val="0000FF"/>
                    </a:solidFill>
                  </a:rPr>
                  <a:t>probability space </a:t>
                </a:r>
                <a:r>
                  <a:rPr lang="en-US" dirty="0"/>
                  <a:t>or </a:t>
                </a:r>
                <a:r>
                  <a:rPr lang="en-US" dirty="0">
                    <a:solidFill>
                      <a:srgbClr val="0000FF"/>
                    </a:solidFill>
                  </a:rPr>
                  <a:t>probability model </a:t>
                </a:r>
                <a:r>
                  <a:rPr lang="en-US" dirty="0"/>
                  <a:t>is a sample space</a:t>
                </a:r>
                <a:br>
                  <a:rPr lang="en-US" dirty="0"/>
                </a:br>
                <a:r>
                  <a:rPr lang="en-US" dirty="0"/>
                  <a:t>with an assignment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ko-K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≤1,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  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An </a:t>
                </a:r>
                <a:r>
                  <a:rPr lang="en-US" dirty="0">
                    <a:solidFill>
                      <a:srgbClr val="0000FF"/>
                    </a:solidFill>
                  </a:rPr>
                  <a:t>event </a:t>
                </a:r>
                <a:r>
                  <a:rPr lang="en-US" i="1" dirty="0">
                    <a:solidFill>
                      <a:srgbClr val="0000FF"/>
                    </a:solidFill>
                  </a:rPr>
                  <a:t>A</a:t>
                </a:r>
                <a:r>
                  <a:rPr lang="en-US" dirty="0"/>
                  <a:t> is any subset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9"/>
                <a:ext cx="8352928" cy="3960440"/>
              </a:xfrm>
              <a:blipFill>
                <a:blip r:embed="rId2"/>
                <a:stretch>
                  <a:fillRect l="-1168" t="-1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447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Basic Probability Notation (3/10)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8035"/>
                <a:ext cx="8352928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3) Random variables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rgbClr val="0000FF"/>
                    </a:solidFill>
                  </a:rPr>
                  <a:t>random variable </a:t>
                </a:r>
                <a:r>
                  <a:rPr lang="en-US" dirty="0"/>
                  <a:t>is a function from sample points to some</a:t>
                </a:r>
                <a:br>
                  <a:rPr lang="en-US" dirty="0"/>
                </a:br>
                <a:r>
                  <a:rPr lang="en-US" dirty="0"/>
                  <a:t>range, e.g., the reals or Booleans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𝑂𝑑𝑑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b="0" dirty="0">
                  <a:solidFill>
                    <a:srgbClr val="0000FF"/>
                  </a:solidFill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induces a </a:t>
                </a:r>
                <a:r>
                  <a:rPr lang="en-US" dirty="0">
                    <a:solidFill>
                      <a:srgbClr val="0000FF"/>
                    </a:solidFill>
                  </a:rPr>
                  <a:t>probability distribution </a:t>
                </a:r>
                <a:r>
                  <a:rPr lang="en-US" dirty="0"/>
                  <a:t>for any </a:t>
                </a:r>
                <a:r>
                  <a:rPr lang="en-US" dirty="0" err="1"/>
                  <a:t>r.v.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𝑂𝑑𝑑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8035"/>
                <a:ext cx="8352928" cy="4105275"/>
              </a:xfrm>
              <a:blipFill>
                <a:blip r:embed="rId2"/>
                <a:stretch>
                  <a:fillRect l="-1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65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Basic Probability Notation (4/10)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4105275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4) Propositions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Given Boolean random variables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event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/>
                  <a:t> = set of sample points where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event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ko-KR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altLang="ko-KR" dirty="0">
                    <a:ea typeface="Cambria Math" panose="02040503050406030204" pitchFamily="18" charset="0"/>
                  </a:rPr>
                  <a:t>= set of sample points where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event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dirty="0"/>
                  <a:t>=</a:t>
                </a:r>
                <a:r>
                  <a:rPr lang="en-US" altLang="ko-KR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ko-KR" dirty="0"/>
                  <a:t>points where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altLang="ko-KR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altLang="ko-KR" dirty="0"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altLang="ko-KR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With Boolean variables, sample point = propositional logic model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altLang="ko-KR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𝑓𝑎𝑙𝑠𝑒</m:t>
                    </m:r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>
                    <a:solidFill>
                      <a:srgbClr val="0000FF"/>
                    </a:solidFill>
                  </a:rPr>
                  <a:t>Proposition</a:t>
                </a:r>
                <a:r>
                  <a:rPr lang="en-US" dirty="0"/>
                  <a:t> = disjunction of atomic events in which it is true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e.g.,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ko-KR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ko-KR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ko-KR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br>
                  <a:rPr lang="en-US" altLang="ko-KR" b="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∧¬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4105275"/>
              </a:xfrm>
              <a:blipFill>
                <a:blip r:embed="rId2"/>
                <a:stretch>
                  <a:fillRect l="-1148" t="-1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0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/>
        </p:nvSpPr>
        <p:spPr>
          <a:xfrm>
            <a:off x="539552" y="1131590"/>
            <a:ext cx="5682006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0" y="713175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>
              <a:solidFill>
                <a:srgbClr val="FFFFFF"/>
              </a:solidFill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/>
          </a:p>
        </p:txBody>
      </p:sp>
      <p:sp>
        <p:nvSpPr>
          <p:cNvPr id="58" name="Google Shape;58;p4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제목 9">
            <a:extLst>
              <a:ext uri="{FF2B5EF4-FFF2-40B4-BE49-F238E27FC236}">
                <a16:creationId xmlns:a16="http://schemas.microsoft.com/office/drawing/2014/main" id="{E4066EF6-D512-2648-82E1-4B47DFEDA7D1}"/>
              </a:ext>
            </a:extLst>
          </p:cNvPr>
          <p:cNvSpPr txBox="1">
            <a:spLocks/>
          </p:cNvSpPr>
          <p:nvPr/>
        </p:nvSpPr>
        <p:spPr>
          <a:xfrm>
            <a:off x="467543" y="1535795"/>
            <a:ext cx="8573975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차시 </a:t>
            </a:r>
            <a:r>
              <a:rPr lang="en-US" altLang="ko-K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Uncertainty, Probability, Information</a:t>
            </a:r>
            <a:endParaRPr lang="en-US" altLang="ko-K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301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Basic Probability Notation (5/10)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4105275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5) Syntax for propositions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FF"/>
                    </a:solidFill>
                  </a:rPr>
                  <a:t>Propositional</a:t>
                </a:r>
                <a:r>
                  <a:rPr lang="en-US" altLang="ko-KR" dirty="0"/>
                  <a:t> or </a:t>
                </a:r>
                <a:r>
                  <a:rPr lang="en-US" altLang="ko-KR" dirty="0">
                    <a:solidFill>
                      <a:srgbClr val="0000FF"/>
                    </a:solidFill>
                  </a:rPr>
                  <a:t>Boolean</a:t>
                </a:r>
                <a:r>
                  <a:rPr lang="en-US" altLang="ko-KR" dirty="0"/>
                  <a:t> </a:t>
                </a:r>
                <a:r>
                  <a:rPr lang="en-US" dirty="0"/>
                  <a:t>random variables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e.g.,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(do I have a cavity?)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𝑡𝑟𝑢𝑒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proposition, also written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Discrete</a:t>
                </a:r>
                <a:r>
                  <a:rPr lang="en-US" dirty="0"/>
                  <a:t> random variables (finite or infinite)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Weather</m:t>
                    </m:r>
                  </m:oMath>
                </a14:m>
                <a:r>
                  <a:rPr lang="en-US" i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is one of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⟨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sunny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rain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cloudy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snow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⟩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Weather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rain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proposition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Values must be exhaustive and mutually exclusive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Continuous</a:t>
                </a:r>
                <a:r>
                  <a:rPr lang="en-US" dirty="0"/>
                  <a:t> random variables (bounded or unbounded)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Temp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=21.6</m:t>
                    </m:r>
                  </m:oMath>
                </a14:m>
                <a:r>
                  <a:rPr lang="en-US" dirty="0"/>
                  <a:t>; also allow, e.g.,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Temp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&lt; 22.0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4105275"/>
              </a:xfrm>
              <a:blipFill>
                <a:blip r:embed="rId2"/>
                <a:stretch>
                  <a:fillRect l="-1148" t="-1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42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Basic Probability Notation (6/10)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4105275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6) Prior probability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Prior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:r>
                  <a:rPr lang="en-US" dirty="0">
                    <a:solidFill>
                      <a:srgbClr val="0000FF"/>
                    </a:solidFill>
                  </a:rPr>
                  <a:t>unconditional probabilities </a:t>
                </a:r>
                <a:r>
                  <a:rPr lang="en-US" dirty="0"/>
                  <a:t>of propositions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e.g.,</a:t>
                </a:r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𝑡𝑟𝑢𝑒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)=0.1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Weather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sunny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)=0.72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Probability distribution </a:t>
                </a:r>
                <a:r>
                  <a:rPr lang="en-US" dirty="0"/>
                  <a:t>gives values for all possible assignments: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Weather</m:t>
                        </m:r>
                      </m:e>
                    </m:d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⟨0.72, 0.1, 0.08, 0.1⟩</m:t>
                    </m:r>
                  </m:oMath>
                </a14:m>
                <a:r>
                  <a:rPr lang="en-US" dirty="0"/>
                  <a:t> (normalized, i.e., sums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Joint probability distribution </a:t>
                </a:r>
                <a:r>
                  <a:rPr lang="en-US" dirty="0"/>
                  <a:t>for a set of </a:t>
                </a:r>
                <a:r>
                  <a:rPr lang="en-US" dirty="0" err="1"/>
                  <a:t>r.v.s</a:t>
                </a:r>
                <a:r>
                  <a:rPr lang="en-US" dirty="0"/>
                  <a:t> gives the probability of every atomic event on those </a:t>
                </a:r>
                <a:r>
                  <a:rPr lang="en-US" dirty="0" err="1"/>
                  <a:t>r.v.s</a:t>
                </a:r>
                <a:r>
                  <a:rPr lang="en-US" dirty="0"/>
                  <a:t> (i.e., every sample point)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4105275"/>
              </a:xfrm>
              <a:blipFill>
                <a:blip r:embed="rId2"/>
                <a:stretch>
                  <a:fillRect l="-1148" t="-1187" r="-1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B9C4DF6A-EA54-4EC4-8FC5-682E747E8C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506203"/>
                  </p:ext>
                </p:extLst>
              </p:nvPr>
            </p:nvGraphicFramePr>
            <p:xfrm>
              <a:off x="1331641" y="3507854"/>
              <a:ext cx="6456039" cy="1224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65411">
                      <a:extLst>
                        <a:ext uri="{9D8B030D-6E8A-4147-A177-3AD203B41FA5}">
                          <a16:colId xmlns:a16="http://schemas.microsoft.com/office/drawing/2014/main" val="2931023115"/>
                        </a:ext>
                      </a:extLst>
                    </a:gridCol>
                    <a:gridCol w="997657">
                      <a:extLst>
                        <a:ext uri="{9D8B030D-6E8A-4147-A177-3AD203B41FA5}">
                          <a16:colId xmlns:a16="http://schemas.microsoft.com/office/drawing/2014/main" val="2722581924"/>
                        </a:ext>
                      </a:extLst>
                    </a:gridCol>
                    <a:gridCol w="997657">
                      <a:extLst>
                        <a:ext uri="{9D8B030D-6E8A-4147-A177-3AD203B41FA5}">
                          <a16:colId xmlns:a16="http://schemas.microsoft.com/office/drawing/2014/main" val="3932843300"/>
                        </a:ext>
                      </a:extLst>
                    </a:gridCol>
                    <a:gridCol w="997657">
                      <a:extLst>
                        <a:ext uri="{9D8B030D-6E8A-4147-A177-3AD203B41FA5}">
                          <a16:colId xmlns:a16="http://schemas.microsoft.com/office/drawing/2014/main" val="2043654884"/>
                        </a:ext>
                      </a:extLst>
                    </a:gridCol>
                    <a:gridCol w="997657">
                      <a:extLst>
                        <a:ext uri="{9D8B030D-6E8A-4147-A177-3AD203B41FA5}">
                          <a16:colId xmlns:a16="http://schemas.microsoft.com/office/drawing/2014/main" val="4125207952"/>
                        </a:ext>
                      </a:extLst>
                    </a:gridCol>
                  </a:tblGrid>
                  <a:tr h="40804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Times New Roman" panose="020206030504050203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Weather</m:t>
                                </m:r>
                                <m: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ko-KR" altLang="en-US" sz="1800" i="1" kern="1200" baseline="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Times New Roman" panose="020206030504050203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sunny</m:t>
                                </m:r>
                              </m:oMath>
                            </m:oMathPara>
                          </a14:m>
                          <a:endParaRPr lang="ko-KR" altLang="en-US" sz="1800" i="1" kern="1200" baseline="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Times New Roman" panose="020206030504050203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rain</m:t>
                                </m:r>
                              </m:oMath>
                            </m:oMathPara>
                          </a14:m>
                          <a:endParaRPr lang="ko-KR" altLang="en-US" sz="1800" i="1" kern="1200" baseline="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Times New Roman" panose="020206030504050203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cloudy</m:t>
                                </m:r>
                              </m:oMath>
                            </m:oMathPara>
                          </a14:m>
                          <a:endParaRPr lang="ko-KR" altLang="en-US" sz="1800" i="1" kern="1200" baseline="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Times New Roman" panose="020206030504050203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snow</m:t>
                                </m:r>
                              </m:oMath>
                            </m:oMathPara>
                          </a14:m>
                          <a:endParaRPr lang="ko-KR" altLang="en-US" sz="1800" i="1" kern="1200" baseline="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8176265"/>
                      </a:ext>
                    </a:extLst>
                  </a:tr>
                  <a:tr h="40804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Times New Roman" panose="020206030504050203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Cavity</m:t>
                                </m:r>
                                <m: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𝑡𝑟𝑢𝑒</m:t>
                                </m:r>
                              </m:oMath>
                            </m:oMathPara>
                          </a14:m>
                          <a:endParaRPr lang="ko-KR" altLang="en-US" sz="1800" i="1" kern="1200" baseline="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0.144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0.016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7666372"/>
                      </a:ext>
                    </a:extLst>
                  </a:tr>
                  <a:tr h="40804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Times New Roman" panose="020206030504050203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Cavity</m:t>
                                </m:r>
                                <m: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i="1" kern="1200" baseline="0" dirty="0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𝑓𝑎𝑙𝑠𝑒</m:t>
                                </m:r>
                              </m:oMath>
                            </m:oMathPara>
                          </a14:m>
                          <a:endParaRPr lang="ko-KR" altLang="en-US" sz="1800" i="1" kern="1200" baseline="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0.576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0.08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0.064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0.08</m:t>
                                </m:r>
                              </m:oMath>
                            </m:oMathPara>
                          </a14:m>
                          <a:endParaRPr lang="ko-KR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658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9C4DF6A-EA54-4EC4-8FC5-682E747E8C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506203"/>
                  </p:ext>
                </p:extLst>
              </p:nvPr>
            </p:nvGraphicFramePr>
            <p:xfrm>
              <a:off x="1331641" y="3507854"/>
              <a:ext cx="6456039" cy="1224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6541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31023115"/>
                        </a:ext>
                      </a:extLst>
                    </a:gridCol>
                    <a:gridCol w="99765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22581924"/>
                        </a:ext>
                      </a:extLst>
                    </a:gridCol>
                    <a:gridCol w="99765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932843300"/>
                        </a:ext>
                      </a:extLst>
                    </a:gridCol>
                    <a:gridCol w="99765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43654884"/>
                        </a:ext>
                      </a:extLst>
                    </a:gridCol>
                    <a:gridCol w="99765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25207952"/>
                        </a:ext>
                      </a:extLst>
                    </a:gridCol>
                  </a:tblGrid>
                  <a:tr h="4080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7" t="-1493" r="-162222" b="-2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7561" t="-1493" r="-300610" b="-2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49693" t="-1493" r="-202454" b="-2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46951" t="-1493" r="-101220" b="-2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46951" t="-1493" r="-1220" b="-204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58176265"/>
                      </a:ext>
                    </a:extLst>
                  </a:tr>
                  <a:tr h="4080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247" t="-100000" r="-162222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247561" t="-100000" r="-30061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49693" t="-100000" r="-202454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446951" t="-100000" r="-101220" b="-1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546951" t="-100000" r="-1220" b="-10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837666372"/>
                      </a:ext>
                    </a:extLst>
                  </a:tr>
                  <a:tr h="4080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247" t="-202985" r="-162222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247561" t="-202985" r="-30061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49693" t="-202985" r="-202454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46951" t="-202985" r="-101220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46951" t="-202985" r="-1220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7596584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89991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Basic Probability Notation (7/10)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7) Probability for continuous variables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Express distribution as a parameterized function of value: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[18, 26](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= uniform density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26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220CF27-0C3E-441A-804F-C5E765251CC5}"/>
                  </a:ext>
                </a:extLst>
              </p:cNvPr>
              <p:cNvSpPr/>
              <p:nvPr/>
            </p:nvSpPr>
            <p:spPr>
              <a:xfrm>
                <a:off x="4472865" y="3262533"/>
                <a:ext cx="4680520" cy="730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20.5) = 0.125 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really means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ko-KR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(20.5≤</m:t>
                          </m:r>
                          <m:r>
                            <a:rPr lang="en-US" altLang="ko-KR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≤20.5+</m:t>
                          </m:r>
                          <m:r>
                            <a:rPr lang="en-US" altLang="ko-KR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ko-KR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)/</m:t>
                          </m:r>
                          <m:r>
                            <a:rPr lang="en-US" altLang="ko-KR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func>
                      <m:r>
                        <a:rPr lang="en-US" altLang="ko-KR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ko-KR" altLang="en-US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220CF27-0C3E-441A-804F-C5E765251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65" y="3262533"/>
                <a:ext cx="4680520" cy="730200"/>
              </a:xfrm>
              <a:prstGeom prst="rect">
                <a:avLst/>
              </a:prstGeom>
              <a:blipFill>
                <a:blip r:embed="rId3"/>
                <a:stretch>
                  <a:fillRect t="-3390" b="-169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D4AEDFB-14ED-42F7-AFCD-EADF78A898F4}"/>
                  </a:ext>
                </a:extLst>
              </p:cNvPr>
              <p:cNvSpPr/>
              <p:nvPr/>
            </p:nvSpPr>
            <p:spPr>
              <a:xfrm>
                <a:off x="4472865" y="2711529"/>
                <a:ext cx="34107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density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integrates to 1.</a:t>
                </a: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D4AEDFB-14ED-42F7-AFCD-EADF78A89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65" y="2711529"/>
                <a:ext cx="3410742" cy="369332"/>
              </a:xfrm>
              <a:prstGeom prst="rect">
                <a:avLst/>
              </a:prstGeom>
              <a:blipFill>
                <a:blip r:embed="rId4"/>
                <a:stretch>
                  <a:fillRect l="-1487" t="-6667" r="-743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313452-F033-E24F-9F56-4A5254BCCF3B}"/>
              </a:ext>
            </a:extLst>
          </p:cNvPr>
          <p:cNvCxnSpPr/>
          <p:nvPr/>
        </p:nvCxnSpPr>
        <p:spPr>
          <a:xfrm>
            <a:off x="899592" y="4365465"/>
            <a:ext cx="33843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153D334-9B23-5445-BF41-818467AF6574}"/>
              </a:ext>
            </a:extLst>
          </p:cNvPr>
          <p:cNvCxnSpPr>
            <a:cxnSpLocks/>
          </p:cNvCxnSpPr>
          <p:nvPr/>
        </p:nvCxnSpPr>
        <p:spPr>
          <a:xfrm flipV="1">
            <a:off x="899592" y="2417012"/>
            <a:ext cx="0" cy="1948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6822A0-B731-1049-BDC1-B7EB0BCF43AC}"/>
              </a:ext>
            </a:extLst>
          </p:cNvPr>
          <p:cNvSpPr/>
          <p:nvPr/>
        </p:nvSpPr>
        <p:spPr>
          <a:xfrm>
            <a:off x="1619686" y="2997313"/>
            <a:ext cx="2016210" cy="13681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5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7AE1C-8D18-334D-95AD-DFC11D97DA2B}"/>
              </a:ext>
            </a:extLst>
          </p:cNvPr>
          <p:cNvSpPr txBox="1"/>
          <p:nvPr/>
        </p:nvSpPr>
        <p:spPr>
          <a:xfrm>
            <a:off x="1381231" y="4365465"/>
            <a:ext cx="47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18</a:t>
            </a:r>
            <a:endParaRPr kumimoji="1" lang="ko-Kore-KR" altLang="en-US" sz="140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E2D1C-136C-1C40-9F4D-1D99BE0EC5C5}"/>
              </a:ext>
            </a:extLst>
          </p:cNvPr>
          <p:cNvSpPr txBox="1"/>
          <p:nvPr/>
        </p:nvSpPr>
        <p:spPr>
          <a:xfrm>
            <a:off x="3397442" y="4365465"/>
            <a:ext cx="47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26</a:t>
            </a:r>
            <a:endParaRPr kumimoji="1" lang="ko-Kore-KR" altLang="en-US" sz="140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A108D3-5A3D-124C-A69C-BB9E27F06305}"/>
              </a:ext>
            </a:extLst>
          </p:cNvPr>
          <p:cNvSpPr/>
          <p:nvPr/>
        </p:nvSpPr>
        <p:spPr>
          <a:xfrm>
            <a:off x="2393516" y="2997313"/>
            <a:ext cx="90278" cy="13681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5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116B3E-AFB1-E641-B53C-E574F382C9C5}"/>
                  </a:ext>
                </a:extLst>
              </p:cNvPr>
              <p:cNvSpPr txBox="1"/>
              <p:nvPr/>
            </p:nvSpPr>
            <p:spPr>
              <a:xfrm>
                <a:off x="2194473" y="4365465"/>
                <a:ext cx="476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나눔바른고딕" panose="020B0603020101020101" pitchFamily="34" charset="-127"/>
                          <a:cs typeface="Times New Roman" panose="02020603050405020304" pitchFamily="18" charset="0"/>
                        </a:rPr>
                        <m:t>𝑑𝑥</m:t>
                      </m:r>
                    </m:oMath>
                  </m:oMathPara>
                </a14:m>
                <a:endParaRPr kumimoji="1" lang="ko-Kore-KR" altLang="en-US" sz="1400" dirty="0" err="1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116B3E-AFB1-E641-B53C-E574F382C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473" y="4365465"/>
                <a:ext cx="47690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F7305B5-604C-CD4C-9DE1-09344DC57860}"/>
              </a:ext>
            </a:extLst>
          </p:cNvPr>
          <p:cNvSpPr txBox="1"/>
          <p:nvPr/>
        </p:nvSpPr>
        <p:spPr>
          <a:xfrm>
            <a:off x="899592" y="4747682"/>
            <a:ext cx="77048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11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 Artificial Intelligence: A Modern Approach (4th Edition). Pearson</a:t>
            </a:r>
          </a:p>
        </p:txBody>
      </p:sp>
    </p:spTree>
    <p:extLst>
      <p:ext uri="{BB962C8B-B14F-4D97-AF65-F5344CB8AC3E}">
        <p14:creationId xmlns:p14="http://schemas.microsoft.com/office/powerpoint/2010/main" val="3862495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Basic Probability Notation (8/10)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8035"/>
            <a:ext cx="8496944" cy="4105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8) Probability for continuous variables, contd.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Gaussian density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A93CE-1AF3-41D6-B211-A4665834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45588"/>
            <a:ext cx="5688632" cy="3036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B07BCC9-5CA9-4A62-9D3B-66715F96398E}"/>
                  </a:ext>
                </a:extLst>
              </p:cNvPr>
              <p:cNvSpPr/>
              <p:nvPr/>
            </p:nvSpPr>
            <p:spPr>
              <a:xfrm>
                <a:off x="611560" y="2059690"/>
                <a:ext cx="4176464" cy="855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𝜋𝜎</m:t>
                              </m:r>
                              <m:r>
                                <a:rPr lang="en-US" altLang="ko-KR" sz="2400" b="0" i="1" baseline="3000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ko-KR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07BCC9-5CA9-4A62-9D3B-66715F963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059690"/>
                <a:ext cx="4176464" cy="855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241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Basic Probability Notation (9/10)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9) Conditional probability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Conditional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0000FF"/>
                    </a:solidFill>
                  </a:rPr>
                  <a:t>posterior probabilities</a:t>
                </a:r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toothache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)=0.8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dirty="0"/>
                  <a:t>i.e., </a:t>
                </a:r>
                <a:r>
                  <a:rPr lang="en-US" b="1" dirty="0"/>
                  <a:t>given that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𝑡𝑜𝑜𝑡h𝑎𝑐h𝑒</m:t>
                    </m:r>
                  </m:oMath>
                </a14:m>
                <a:r>
                  <a:rPr lang="en-US" i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is all I know</a:t>
                </a:r>
              </a:p>
              <a:p>
                <a:pPr lvl="2"/>
                <a:r>
                  <a:rPr lang="en-US" b="1" dirty="0"/>
                  <a:t>NOT</a:t>
                </a:r>
                <a:r>
                  <a:rPr lang="en-US" dirty="0"/>
                  <a:t> “if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toothache</m:t>
                    </m:r>
                  </m:oMath>
                </a14:m>
                <a:r>
                  <a:rPr lang="en-US" i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then 80% chance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</m:oMath>
                </a14:m>
                <a:r>
                  <a:rPr lang="en-US" dirty="0"/>
                  <a:t>”</a:t>
                </a:r>
              </a:p>
              <a:p>
                <a:pPr lvl="2"/>
                <a:r>
                  <a:rPr lang="en-US" dirty="0"/>
                  <a:t>If we know more, e.g.,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</m:oMath>
                </a14:m>
                <a:r>
                  <a:rPr lang="en-US" dirty="0"/>
                  <a:t> is also given, then we have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toothcache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)=1 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350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10.2 Basic Probability Notation (10/10)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4105275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10) Conditional probability, contd.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Definition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altLang="ko-KR" b="0" i="0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Product rule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Chain rule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4105275"/>
              </a:xfrm>
              <a:blipFill>
                <a:blip r:embed="rId2"/>
                <a:stretch>
                  <a:fillRect l="-1148" t="-1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E85AFB6-3B0A-40B0-8A3E-A16D1A565674}"/>
                  </a:ext>
                </a:extLst>
              </p:cNvPr>
              <p:cNvSpPr/>
              <p:nvPr/>
            </p:nvSpPr>
            <p:spPr>
              <a:xfrm>
                <a:off x="1713040" y="3624017"/>
                <a:ext cx="531033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E85AFB6-3B0A-40B0-8A3E-A16D1A565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040" y="3624017"/>
                <a:ext cx="5310336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344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52EF6A5-F279-4273-9716-9E57C6D94574}"/>
                  </a:ext>
                </a:extLst>
              </p:cNvPr>
              <p:cNvSpPr/>
              <p:nvPr/>
            </p:nvSpPr>
            <p:spPr>
              <a:xfrm>
                <a:off x="1713040" y="3917770"/>
                <a:ext cx="6267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52EF6A5-F279-4273-9716-9E57C6D9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040" y="3917770"/>
                <a:ext cx="6267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851586F-52BE-479F-9FB6-28673042F717}"/>
                  </a:ext>
                </a:extLst>
              </p:cNvPr>
              <p:cNvSpPr/>
              <p:nvPr/>
            </p:nvSpPr>
            <p:spPr>
              <a:xfrm>
                <a:off x="1713040" y="4211524"/>
                <a:ext cx="2498920" cy="3764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851586F-52BE-479F-9FB6-28673042F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040" y="4211524"/>
                <a:ext cx="2498920" cy="376450"/>
              </a:xfrm>
              <a:prstGeom prst="rect">
                <a:avLst/>
              </a:prstGeom>
              <a:blipFill rotWithShape="0"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61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480720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10.3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 Using Full Joint </a:t>
            </a:r>
          </a:p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0883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Inference Using Full Joint Distributions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8035"/>
            <a:ext cx="8496944" cy="4105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Inference by enumeration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6DA8B12-4181-4B9A-84D6-4A60F7EE9A58}"/>
                  </a:ext>
                </a:extLst>
              </p:cNvPr>
              <p:cNvSpPr/>
              <p:nvPr/>
            </p:nvSpPr>
            <p:spPr>
              <a:xfrm>
                <a:off x="539552" y="2991724"/>
                <a:ext cx="55935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toothache</m:t>
                          </m:r>
                        </m:e>
                      </m:d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=0.108+0.012+0.016+0.064=0.2</m:t>
                      </m:r>
                    </m:oMath>
                  </m:oMathPara>
                </a14:m>
                <a:endParaRPr lang="en-US" altLang="ko-KR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6DA8B12-4181-4B9A-84D6-4A60F7EE9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991724"/>
                <a:ext cx="55935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C4C1E43-ED8F-4308-A83C-F71C864A427D}"/>
                  </a:ext>
                </a:extLst>
              </p:cNvPr>
              <p:cNvSpPr/>
              <p:nvPr/>
            </p:nvSpPr>
            <p:spPr>
              <a:xfrm>
                <a:off x="539552" y="3353837"/>
                <a:ext cx="8106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cavity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∨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toothache</m:t>
                          </m:r>
                        </m:e>
                      </m:d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=0.108+0.012+0.072+0.008+0.016+0.064=0.28</m:t>
                      </m:r>
                    </m:oMath>
                  </m:oMathPara>
                </a14:m>
                <a:endParaRPr lang="en-US" altLang="ko-KR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C4C1E43-ED8F-4308-A83C-F71C864A4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353837"/>
                <a:ext cx="8106771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41CBB6A-5301-43A7-83CB-8C450D812030}"/>
                  </a:ext>
                </a:extLst>
              </p:cNvPr>
              <p:cNvSpPr/>
              <p:nvPr/>
            </p:nvSpPr>
            <p:spPr>
              <a:xfrm>
                <a:off x="467544" y="3698781"/>
                <a:ext cx="4992072" cy="683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¬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cavity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toothache</m:t>
                          </m:r>
                        </m:e>
                      </m:d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altLang="ko-KR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¬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cavity</m:t>
                          </m:r>
                          <m:r>
                            <m:rPr>
                              <m:nor/>
                            </m:r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toothache</m:t>
                          </m:r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toothache</m:t>
                          </m:r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en-US" altLang="ko-KR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</a:br>
                <a:endParaRPr lang="en-US" altLang="ko-KR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41CBB6A-5301-43A7-83CB-8C450D812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98781"/>
                <a:ext cx="4992072" cy="683905"/>
              </a:xfrm>
              <a:prstGeom prst="rect">
                <a:avLst/>
              </a:prstGeom>
              <a:blipFill>
                <a:blip r:embed="rId5"/>
                <a:stretch>
                  <a:fillRect t="-1818" b="-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D649EB8-A99C-4E9E-9764-2399E3306F04}"/>
                  </a:ext>
                </a:extLst>
              </p:cNvPr>
              <p:cNvSpPr/>
              <p:nvPr/>
            </p:nvSpPr>
            <p:spPr>
              <a:xfrm>
                <a:off x="2827545" y="4273460"/>
                <a:ext cx="4320479" cy="617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0.016+0.064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0.108+0.012+0.016+0.064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br>
                  <a:rPr lang="en-US" altLang="ko-KR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</a:br>
                <a:endParaRPr lang="en-US" altLang="ko-KR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D649EB8-A99C-4E9E-9764-2399E3306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545" y="4273460"/>
                <a:ext cx="4320479" cy="6174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05FEDCA-2900-F042-BFC6-30A33ED7C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40" y="1312577"/>
            <a:ext cx="8280920" cy="15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65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Inference Using Full Joint Distributions (2/3)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4105275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2) Normalization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Denominator can be viewed as a normalization constant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96944" cy="4105275"/>
              </a:xfrm>
              <a:blipFill>
                <a:blip r:embed="rId2"/>
                <a:stretch>
                  <a:fillRect l="-1148" t="-1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9632FE7-BB9F-432B-919F-DBE9C724E8A2}"/>
                  </a:ext>
                </a:extLst>
              </p:cNvPr>
              <p:cNvSpPr/>
              <p:nvPr/>
            </p:nvSpPr>
            <p:spPr>
              <a:xfrm>
                <a:off x="1043608" y="3608999"/>
                <a:ext cx="4542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cavity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toothache</m:t>
                          </m:r>
                        </m:e>
                      </m:d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ko-KR" altLang="en-US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ko-KR" i="1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avity</m:t>
                      </m:r>
                      <m:r>
                        <m:rPr>
                          <m:nor/>
                        </m:rPr>
                        <a:rPr lang="en-US" altLang="ko-KR" i="1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ko-KR" i="1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toochache</m:t>
                      </m:r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9632FE7-BB9F-432B-919F-DBE9C724E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08999"/>
                <a:ext cx="454252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DECAF78-6E75-473E-B871-8D1060E9389A}"/>
                  </a:ext>
                </a:extLst>
              </p:cNvPr>
              <p:cNvSpPr/>
              <p:nvPr/>
            </p:nvSpPr>
            <p:spPr>
              <a:xfrm>
                <a:off x="1373255" y="3925852"/>
                <a:ext cx="6339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ko-KR" altLang="en-US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avity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toochache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catch</m:t>
                          </m:r>
                        </m:e>
                      </m:d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avity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toothache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¬</m:t>
                          </m:r>
                          <m:r>
                            <m:rPr>
                              <m:nor/>
                            </m:rPr>
                            <a:rPr lang="en-US" altLang="ko-KR" i="1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catch</m:t>
                          </m:r>
                        </m:e>
                      </m:d>
                      <m:r>
                        <a:rPr lang="en-US" altLang="ko-KR" i="1">
                          <a:solidFill>
                            <a:srgbClr val="7030A0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DECAF78-6E75-473E-B871-8D1060E93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255" y="3925852"/>
                <a:ext cx="63393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70B69F9-EC5C-4E5C-AD6F-7E37F0D98BA8}"/>
                  </a:ext>
                </a:extLst>
              </p:cNvPr>
              <p:cNvSpPr/>
              <p:nvPr/>
            </p:nvSpPr>
            <p:spPr>
              <a:xfrm>
                <a:off x="1373255" y="4231527"/>
                <a:ext cx="3803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0.108,</m:t>
                          </m:r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0.016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012</m:t>
                          </m:r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0.064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70B69F9-EC5C-4E5C-AD6F-7E37F0D98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255" y="4231527"/>
                <a:ext cx="380328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4ADFE26-ED6B-43F4-BCC7-50CBFEA2A3A5}"/>
                  </a:ext>
                </a:extLst>
              </p:cNvPr>
              <p:cNvSpPr/>
              <p:nvPr/>
            </p:nvSpPr>
            <p:spPr>
              <a:xfrm>
                <a:off x="1373255" y="4543771"/>
                <a:ext cx="2873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</m:t>
                          </m:r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0.4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4ADFE26-ED6B-43F4-BCC7-50CBFEA2A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255" y="4543771"/>
                <a:ext cx="28735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DFD408AD-BC24-6F46-8FE2-2D5AC1502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40" y="1773633"/>
            <a:ext cx="8280920" cy="154063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98F40C-D16A-D846-9E4A-99D0034EADC1}"/>
              </a:ext>
            </a:extLst>
          </p:cNvPr>
          <p:cNvSpPr/>
          <p:nvPr/>
        </p:nvSpPr>
        <p:spPr>
          <a:xfrm>
            <a:off x="2555776" y="2624447"/>
            <a:ext cx="576064" cy="595375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="" xmlns:ask="http://schemas.microsoft.com/office/drawing/2018/sketchyshapes" sd="3400433126">
                  <a:custGeom>
                    <a:avLst/>
                    <a:gdLst>
                      <a:gd name="connsiteX0" fmla="*/ 0 w 576064"/>
                      <a:gd name="connsiteY0" fmla="*/ 0 h 523367"/>
                      <a:gd name="connsiteX1" fmla="*/ 576064 w 576064"/>
                      <a:gd name="connsiteY1" fmla="*/ 0 h 523367"/>
                      <a:gd name="connsiteX2" fmla="*/ 576064 w 576064"/>
                      <a:gd name="connsiteY2" fmla="*/ 523367 h 523367"/>
                      <a:gd name="connsiteX3" fmla="*/ 0 w 576064"/>
                      <a:gd name="connsiteY3" fmla="*/ 523367 h 523367"/>
                      <a:gd name="connsiteX4" fmla="*/ 0 w 576064"/>
                      <a:gd name="connsiteY4" fmla="*/ 0 h 523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6064" h="523367" extrusionOk="0">
                        <a:moveTo>
                          <a:pt x="0" y="0"/>
                        </a:moveTo>
                        <a:cubicBezTo>
                          <a:pt x="245710" y="15305"/>
                          <a:pt x="369852" y="1989"/>
                          <a:pt x="576064" y="0"/>
                        </a:cubicBezTo>
                        <a:cubicBezTo>
                          <a:pt x="595805" y="187003"/>
                          <a:pt x="560772" y="393360"/>
                          <a:pt x="576064" y="523367"/>
                        </a:cubicBezTo>
                        <a:cubicBezTo>
                          <a:pt x="379836" y="523019"/>
                          <a:pt x="227314" y="519613"/>
                          <a:pt x="0" y="523367"/>
                        </a:cubicBezTo>
                        <a:cubicBezTo>
                          <a:pt x="-6676" y="305391"/>
                          <a:pt x="20516" y="13214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8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9EC3DD-1ED0-624E-83E6-650D86809C23}"/>
              </a:ext>
            </a:extLst>
          </p:cNvPr>
          <p:cNvSpPr/>
          <p:nvPr/>
        </p:nvSpPr>
        <p:spPr>
          <a:xfrm>
            <a:off x="4211960" y="2625398"/>
            <a:ext cx="576064" cy="595375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="" xmlns:ask="http://schemas.microsoft.com/office/drawing/2018/sketchyshapes" sd="3400433126">
                  <a:custGeom>
                    <a:avLst/>
                    <a:gdLst>
                      <a:gd name="connsiteX0" fmla="*/ 0 w 576064"/>
                      <a:gd name="connsiteY0" fmla="*/ 0 h 523367"/>
                      <a:gd name="connsiteX1" fmla="*/ 576064 w 576064"/>
                      <a:gd name="connsiteY1" fmla="*/ 0 h 523367"/>
                      <a:gd name="connsiteX2" fmla="*/ 576064 w 576064"/>
                      <a:gd name="connsiteY2" fmla="*/ 523367 h 523367"/>
                      <a:gd name="connsiteX3" fmla="*/ 0 w 576064"/>
                      <a:gd name="connsiteY3" fmla="*/ 523367 h 523367"/>
                      <a:gd name="connsiteX4" fmla="*/ 0 w 576064"/>
                      <a:gd name="connsiteY4" fmla="*/ 0 h 523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6064" h="523367" extrusionOk="0">
                        <a:moveTo>
                          <a:pt x="0" y="0"/>
                        </a:moveTo>
                        <a:cubicBezTo>
                          <a:pt x="245710" y="15305"/>
                          <a:pt x="369852" y="1989"/>
                          <a:pt x="576064" y="0"/>
                        </a:cubicBezTo>
                        <a:cubicBezTo>
                          <a:pt x="595805" y="187003"/>
                          <a:pt x="560772" y="393360"/>
                          <a:pt x="576064" y="523367"/>
                        </a:cubicBezTo>
                        <a:cubicBezTo>
                          <a:pt x="379836" y="523019"/>
                          <a:pt x="227314" y="519613"/>
                          <a:pt x="0" y="523367"/>
                        </a:cubicBezTo>
                        <a:cubicBezTo>
                          <a:pt x="-6676" y="305391"/>
                          <a:pt x="20516" y="13214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8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95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Inference Using Full Joint Distributions (3/3)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9"/>
                <a:ext cx="8496944" cy="3672408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3) Inference by enumeration, contd.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dirty="0"/>
                  <a:t> be all the variables. Typically, we want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the posterior joint distribution of the </a:t>
                </a:r>
                <a:r>
                  <a:rPr lang="en-US" dirty="0">
                    <a:solidFill>
                      <a:srgbClr val="0000FF"/>
                    </a:solidFill>
                  </a:rPr>
                  <a:t>query variables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𝐘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given specific values e for the </a:t>
                </a:r>
                <a:r>
                  <a:rPr lang="en-US" dirty="0">
                    <a:solidFill>
                      <a:srgbClr val="0000FF"/>
                    </a:solidFill>
                  </a:rPr>
                  <a:t>evidence variables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Let the </a:t>
                </a:r>
                <a:r>
                  <a:rPr lang="en-US" dirty="0">
                    <a:solidFill>
                      <a:srgbClr val="0000FF"/>
                    </a:solidFill>
                  </a:rPr>
                  <a:t>hidden variables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Then the required summation of joint entries is done by </a:t>
                </a:r>
                <a:r>
                  <a:rPr lang="en-US" dirty="0">
                    <a:solidFill>
                      <a:srgbClr val="0000FF"/>
                    </a:solidFill>
                  </a:rPr>
                  <a:t>summing out</a:t>
                </a:r>
                <a:r>
                  <a:rPr lang="en-US" dirty="0"/>
                  <a:t> the hidden variables: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e>
                        <m:r>
                          <a:rPr lang="en-US" b="1" i="0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</m:d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𝐘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</m:t>
                        </m:r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</m:t>
                        </m:r>
                      </m:sub>
                      <m:sup/>
                      <m:e>
                        <m:r>
                          <a:rPr lang="en-US" altLang="ko-KR" b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𝐘</m:t>
                        </m:r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</m:t>
                        </m:r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</m:t>
                        </m:r>
                        <m:r>
                          <a:rPr lang="en-US" altLang="ko-KR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/>
                  <a:t>The terms in the summation are joint entries because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𝐘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dirty="0"/>
                  <a:t> together exhaust the set of random variables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9"/>
                <a:ext cx="8496944" cy="3672408"/>
              </a:xfrm>
              <a:blipFill>
                <a:blip r:embed="rId2"/>
                <a:stretch>
                  <a:fillRect l="-1148" t="-1327" r="-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75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Acting under Uncertainty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023A73-7AF3-844E-8806-C7FFEBBC46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8520" y="699542"/>
            <a:ext cx="8712968" cy="4320480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ore-KR" sz="1800" dirty="0"/>
              <a:t>Agents need to handle </a:t>
            </a:r>
            <a:r>
              <a:rPr lang="en-US" altLang="ko-Kore-KR" sz="1800" b="1" dirty="0">
                <a:solidFill>
                  <a:srgbClr val="0000FF"/>
                </a:solidFill>
              </a:rPr>
              <a:t>uncertainty</a:t>
            </a:r>
            <a:r>
              <a:rPr lang="en-US" altLang="ko-Kore-KR" sz="1800" dirty="0"/>
              <a:t>, due to </a:t>
            </a:r>
            <a:r>
              <a:rPr lang="en-US" altLang="ko-Kore-KR" sz="1800" dirty="0">
                <a:solidFill>
                  <a:srgbClr val="0000FF"/>
                </a:solidFill>
              </a:rPr>
              <a:t>partial observability</a:t>
            </a:r>
            <a:r>
              <a:rPr lang="en-US" altLang="ko-KR" sz="1800" dirty="0">
                <a:solidFill>
                  <a:srgbClr val="0000FF"/>
                </a:solidFill>
              </a:rPr>
              <a:t>,</a:t>
            </a:r>
            <a:r>
              <a:rPr lang="en-US" altLang="ko-Kore-KR" sz="1800" dirty="0">
                <a:solidFill>
                  <a:srgbClr val="0000FF"/>
                </a:solidFill>
              </a:rPr>
              <a:t> non-determinism</a:t>
            </a:r>
            <a:r>
              <a:rPr lang="ko-KR" altLang="en-US" sz="1800" dirty="0">
                <a:solidFill>
                  <a:srgbClr val="0000FF"/>
                </a:solidFill>
              </a:rPr>
              <a:t> </a:t>
            </a:r>
            <a:r>
              <a:rPr lang="en-US" altLang="ko-KR" sz="1800" dirty="0">
                <a:solidFill>
                  <a:srgbClr val="0000FF"/>
                </a:solidFill>
              </a:rPr>
              <a:t>or adversaries</a:t>
            </a:r>
            <a:r>
              <a:rPr lang="en-US" altLang="ko-Kore-KR" sz="1800" dirty="0">
                <a:solidFill>
                  <a:srgbClr val="0000FF"/>
                </a:solidFill>
              </a:rPr>
              <a:t>.</a:t>
            </a:r>
            <a:endParaRPr lang="en-US" sz="1800" dirty="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ore-KR" sz="1800" b="1" dirty="0"/>
              <a:t>In previous lectures, </a:t>
            </a:r>
            <a:r>
              <a:rPr lang="en-US" altLang="ko-Kore-KR" sz="1800" dirty="0"/>
              <a:t>the </a:t>
            </a:r>
            <a:r>
              <a:rPr lang="en-US" altLang="ko-Kore-KR" sz="1800" b="1" dirty="0"/>
              <a:t>logical agents </a:t>
            </a:r>
            <a:r>
              <a:rPr lang="en-US" altLang="ko-Kore-KR" sz="1800" dirty="0"/>
              <a:t>handled uncertainty by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1600" dirty="0">
                <a:solidFill>
                  <a:srgbClr val="0000FF"/>
                </a:solidFill>
              </a:rPr>
              <a:t>Belief state</a:t>
            </a:r>
            <a:r>
              <a:rPr lang="en-US" altLang="ko-Kore-KR" sz="1600" dirty="0"/>
              <a:t>—a representation of the set of all possible world states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1600" dirty="0">
                <a:solidFill>
                  <a:srgbClr val="0000FF"/>
                </a:solidFill>
              </a:rPr>
              <a:t>Contingency plan</a:t>
            </a:r>
            <a:r>
              <a:rPr lang="en-US" altLang="ko-Kore-KR" sz="1600" dirty="0"/>
              <a:t> that handles every possible eventuality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ore-KR" sz="1800" dirty="0"/>
              <a:t>Drawbacks of this </a:t>
            </a:r>
            <a:r>
              <a:rPr lang="en-US" altLang="ko-Kore-KR" sz="1800" b="1" dirty="0"/>
              <a:t>deterministic approach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1600" dirty="0"/>
              <a:t>Every logically possible explanation lead to large belief-state representations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1600" dirty="0"/>
              <a:t>A correct contingent plan can grow arbitrarily large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1600" dirty="0"/>
              <a:t>There might be no plan to guarantee to achieve a goal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ore-KR" sz="1800" b="1" dirty="0"/>
              <a:t>In this lecture, </a:t>
            </a:r>
            <a:r>
              <a:rPr lang="en-US" altLang="ko-Kore-KR" sz="1800" dirty="0"/>
              <a:t>we study methods for </a:t>
            </a:r>
            <a:r>
              <a:rPr lang="en-US" altLang="ko-Kore-KR" sz="1800" b="1" dirty="0">
                <a:solidFill>
                  <a:srgbClr val="0000FF"/>
                </a:solidFill>
              </a:rPr>
              <a:t>handling uncertainty with degrees of belief</a:t>
            </a:r>
            <a:r>
              <a:rPr lang="en-US" altLang="ko-Kore-KR" sz="1800" b="1" dirty="0"/>
              <a:t>. </a:t>
            </a:r>
            <a:r>
              <a:rPr lang="en-US" altLang="ko-Kore-KR" sz="1800" dirty="0"/>
              <a:t>This requires quantifying uncertainty and using probability theory and probabilistic reasoning methods.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ore-KR" sz="1600" b="1" dirty="0"/>
              <a:t>Decision-theoretic agents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ore-KR" sz="1600" b="1" dirty="0"/>
              <a:t>Utility-based agents</a:t>
            </a:r>
          </a:p>
          <a:p>
            <a:pPr lvl="1"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0246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488832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10.4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Independence and Bayes’ Rule</a:t>
            </a:r>
          </a:p>
        </p:txBody>
      </p:sp>
    </p:spTree>
    <p:extLst>
      <p:ext uri="{BB962C8B-B14F-4D97-AF65-F5344CB8AC3E}">
        <p14:creationId xmlns:p14="http://schemas.microsoft.com/office/powerpoint/2010/main" val="2645576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10.4 </a:t>
            </a:r>
            <a:r>
              <a:rPr lang="en-US" altLang="ko-KR" dirty="0"/>
              <a:t>Independence and Bayes’ Rule (1/5)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1) Independence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b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independent</a:t>
                </a:r>
                <a:r>
                  <a:rPr lang="en-US" dirty="0">
                    <a:ea typeface="Cambria Math" panose="02040503050406030204" pitchFamily="18" charset="0"/>
                  </a:rPr>
                  <a:t> if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lvl="2"/>
                <a:endParaRPr lang="en-US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lvl="2"/>
                <a:endParaRPr lang="en-US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lvl="2"/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390972D-8BEA-574B-B564-CC58F6A46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83718"/>
            <a:ext cx="3100590" cy="2545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22712-9AFF-E947-B4EE-DDD826C38AE7}"/>
                  </a:ext>
                </a:extLst>
              </p:cNvPr>
              <p:cNvSpPr txBox="1"/>
              <p:nvPr/>
            </p:nvSpPr>
            <p:spPr>
              <a:xfrm>
                <a:off x="4283968" y="3233086"/>
                <a:ext cx="46085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ore-KR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ore-KR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Toothache</m:t>
                        </m:r>
                        <m:r>
                          <m:rPr>
                            <m:nor/>
                          </m:rPr>
                          <a:rPr lang="en-US" altLang="ko-Kore-KR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ore-KR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  <m:r>
                          <m:rPr>
                            <m:nor/>
                          </m:rPr>
                          <a:rPr lang="en-US" altLang="ko-Kore-KR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ore-KR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  <m:r>
                          <m:rPr>
                            <m:nor/>
                          </m:rPr>
                          <a:rPr lang="en-US" altLang="ko-Kore-KR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ore-KR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Weather</m:t>
                        </m:r>
                      </m:e>
                    </m:d>
                  </m:oMath>
                </a14:m>
                <a:br>
                  <a:rPr lang="en-US" altLang="ko-Kore-KR" i="1" dirty="0" err="1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ore-KR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ore-KR" b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altLang="ko-Kore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ore-KR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Toothache</m:t>
                        </m:r>
                        <m:r>
                          <m:rPr>
                            <m:nor/>
                          </m:rPr>
                          <a:rPr lang="en-US" altLang="ko-Kore-KR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ore-KR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  <m:r>
                          <m:rPr>
                            <m:nor/>
                          </m:rPr>
                          <a:rPr lang="en-US" altLang="ko-Kore-KR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ore-KR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  <m:r>
                      <m:rPr>
                        <m:nor/>
                      </m:rPr>
                      <a:rPr lang="en-US" altLang="ko-Kore-KR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ko-Kore-KR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ore-KR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Weather</m:t>
                    </m:r>
                    <m:r>
                      <a:rPr lang="en-US" altLang="ko-Kore-KR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ko-Kore-KR" altLang="en-US" dirty="0" err="1">
                  <a:latin typeface="나눔바른고딕" panose="020B0603020101020101" pitchFamily="34" charset="-127"/>
                  <a:ea typeface="나눔바른고딕" panose="020B0603020101020101" pitchFamily="34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22712-9AFF-E947-B4EE-DDD826C3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233086"/>
                <a:ext cx="4608512" cy="646331"/>
              </a:xfrm>
              <a:prstGeom prst="rect">
                <a:avLst/>
              </a:prstGeom>
              <a:blipFill>
                <a:blip r:embed="rId4"/>
                <a:stretch>
                  <a:fillRect l="-926" t="-943" b="-84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681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10.4 </a:t>
            </a:r>
            <a:r>
              <a:rPr lang="en-US" altLang="ko-KR" dirty="0"/>
              <a:t>Independence and Bayes’ Rule (2/5)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8035"/>
                <a:ext cx="8568952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2) Conditional independence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b="1" i="0" dirty="0" smtClean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1800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Toothache</m:t>
                    </m:r>
                    <m:r>
                      <m:rPr>
                        <m:nor/>
                      </m:rPr>
                      <a:rPr lang="en-US" sz="1800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1800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m:rPr>
                        <m:nor/>
                      </m:rPr>
                      <a:rPr lang="en-US" sz="1800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1800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Catch</m:t>
                    </m:r>
                    <m:r>
                      <a:rPr lang="en-US" sz="1800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−1=7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independent entries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If I have a cavity, the probability that the probability that the probe catches in it doesn’t depend on whether I have a toothache: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>
                    <a:ea typeface="Cambria Math" panose="020405030504060302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b="1" i="0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catch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toothache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b="1" i="0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catch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The same independence holds if I haven’t got a cavity: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>
                    <a:ea typeface="Cambria Math" panose="020405030504060302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b="1" i="0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</m:e>
                      <m:e>
                        <m:r>
                          <m:rPr>
                            <m:nor/>
                          </m:rPr>
                          <a:rPr lang="en-US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toothache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,¬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0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catch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|¬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Catch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b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conditionally independent </a:t>
                </a:r>
                <a:r>
                  <a:rPr lang="en-US" dirty="0"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Toothache</m:t>
                    </m:r>
                  </m:oMath>
                </a14:m>
                <a:r>
                  <a:rPr lang="en-US" sz="1800" i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: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0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Catch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Toothache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b="1" i="0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Catch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i="1" dirty="0" err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8035"/>
                <a:ext cx="8568952" cy="4105275"/>
              </a:xfrm>
              <a:blipFill>
                <a:blip r:embed="rId2"/>
                <a:stretch>
                  <a:fillRect l="-1139" r="-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34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10.4 </a:t>
            </a:r>
            <a:r>
              <a:rPr lang="en-US" altLang="ko-KR" dirty="0"/>
              <a:t>Independence and Bayes’ Rule (3/5)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3) Conditional independence, contd.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Write out full joint distribution using chain rule: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0" dirty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Toothache</m:t>
                        </m:r>
                        <m:r>
                          <m:rPr>
                            <m:nor/>
                          </m:rPr>
                          <a:rPr lang="en-US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1" dirty="0" err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</m:oMath>
                </a14:m>
                <a:b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Toothache</m:t>
                        </m:r>
                      </m:e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  <m:r>
                      <a:rPr lang="en-US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</m:oMath>
                </a14:m>
                <a:br>
                  <a:rPr lang="en-US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Toothache</m:t>
                        </m:r>
                      </m:e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  <m:r>
                      <a:rPr lang="en-US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</m:e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  <m:r>
                      <a:rPr lang="en-US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</m:oMath>
                </a14:m>
                <a:br>
                  <a:rPr lang="en-US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Toothache</m:t>
                        </m:r>
                      </m:e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  <m:r>
                      <a:rPr lang="en-US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</m:e>
                      <m:e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  <m:r>
                      <a:rPr lang="en-US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ea typeface="Cambria Math" panose="02040503050406030204" pitchFamily="18" charset="0"/>
                  </a:rPr>
                  <a:t>i.e., 2 + 2 + 1 = 5 independent numbers (equations 1 and 2 remove 2)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ea typeface="Cambria Math" panose="02040503050406030204" pitchFamily="18" charset="0"/>
                  </a:rPr>
                  <a:t>In most cases, the use of conditional independence reduces the size of the representation of the joint distribution from exponential in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to linear in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.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sz="1600" b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Conditional independence </a:t>
                </a:r>
                <a:r>
                  <a:rPr lang="en-US" sz="1600" b="1" dirty="0">
                    <a:ea typeface="Cambria Math" panose="02040503050406030204" pitchFamily="18" charset="0"/>
                  </a:rPr>
                  <a:t>is our most basic and robust form of knowledge about uncertain environments.</a:t>
                </a:r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  <a:blipFill>
                <a:blip r:embed="rId2"/>
                <a:stretch>
                  <a:fillRect l="-1148" b="-8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969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10.4 </a:t>
            </a:r>
            <a:r>
              <a:rPr lang="en-US" altLang="ko-KR" dirty="0"/>
              <a:t>Independence and Bayes’ Rule (4/5)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4) Bayes’ rule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Product rule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Bayes’ rule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7030A0"/>
                            </a:solidFill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ea typeface="Cambria Math" panose="02040503050406030204" pitchFamily="18" charset="0"/>
                  </a:rPr>
                  <a:t>or in distribution form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Useful for assessing </a:t>
                </a:r>
                <a:r>
                  <a:rPr lang="en-US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diagnostic </a:t>
                </a:r>
                <a:r>
                  <a:rPr lang="en-US" dirty="0">
                    <a:ea typeface="Cambria Math" panose="02040503050406030204" pitchFamily="18" charset="0"/>
                  </a:rPr>
                  <a:t>probability from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causal</a:t>
                </a:r>
                <a: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probability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ause</m:t>
                        </m:r>
                      </m:e>
                      <m:e>
                        <m:r>
                          <m:rPr>
                            <m:nor/>
                          </m:rP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ffect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b="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ko-KR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ffect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ko-KR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ause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ko-KR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ause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ko-KR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ffect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043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10.4 </a:t>
            </a:r>
            <a:r>
              <a:rPr lang="en-US" altLang="ko-KR" dirty="0"/>
              <a:t>Independence and Bayes’ Rule (5/5)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5) Bayes’ rule and conditional independence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800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1800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toothache</m:t>
                        </m:r>
                        <m:r>
                          <a:rPr lang="en-US" sz="180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m:rPr>
                            <m:nor/>
                          </m:rPr>
                          <a:rPr lang="en-US" sz="1800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</m:e>
                    </m:d>
                  </m:oMath>
                </a14:m>
                <a:br>
                  <a:rPr lang="en-US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800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800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toothache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m:rPr>
                            <m:nor/>
                          </m:rPr>
                          <a:rPr lang="en-US" sz="1800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1800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  <m:r>
                      <a:rPr lang="en-US" sz="1800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800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</m:oMath>
                </a14:m>
                <a:br>
                  <a:rPr lang="en-US" b="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800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800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toothache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1800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  <m:r>
                      <a:rPr lang="en-US" sz="1800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800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catch</m:t>
                        </m:r>
                      </m:e>
                      <m:e>
                        <m:r>
                          <m:rPr>
                            <m:nor/>
                          </m:rPr>
                          <a:rPr lang="en-US" sz="1800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Cavity</m:t>
                        </m:r>
                      </m:e>
                    </m:d>
                    <m:r>
                      <a:rPr lang="en-US" sz="1800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sz="1800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1800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Cavity</m:t>
                    </m:r>
                    <m:r>
                      <a:rPr lang="en-US" sz="1800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An example of a </a:t>
                </a:r>
                <a:r>
                  <a:rPr lang="en-US" b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naive Bayes model</a:t>
                </a:r>
                <a:r>
                  <a:rPr lang="en-US" dirty="0">
                    <a:ea typeface="Cambria Math" panose="02040503050406030204" pitchFamily="18" charset="0"/>
                  </a:rPr>
                  <a:t>: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ause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ffec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ffec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ause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1" smtClean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ffec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i="1" smtClean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i="1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ause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8035"/>
                <a:ext cx="8496944" cy="4105275"/>
              </a:xfr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7102B00-2F26-7D48-B962-EEEC282265EC}"/>
              </a:ext>
            </a:extLst>
          </p:cNvPr>
          <p:cNvSpPr/>
          <p:nvPr/>
        </p:nvSpPr>
        <p:spPr>
          <a:xfrm>
            <a:off x="1979712" y="3442292"/>
            <a:ext cx="1080120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ore-KR" sz="105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Cavity</a:t>
            </a:r>
            <a:endParaRPr kumimoji="1" lang="ko-Kore-KR" altLang="en-US" sz="105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8231E70-0162-FB4D-83C7-E4075B85E4E0}"/>
              </a:ext>
            </a:extLst>
          </p:cNvPr>
          <p:cNvSpPr/>
          <p:nvPr/>
        </p:nvSpPr>
        <p:spPr>
          <a:xfrm>
            <a:off x="1187624" y="4299942"/>
            <a:ext cx="1080120" cy="50405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ore-KR" sz="105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Toothache</a:t>
            </a:r>
            <a:endParaRPr kumimoji="1" lang="ko-Kore-KR" altLang="en-US" sz="105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4AB458-4CD1-144D-BBB0-D84A06595156}"/>
              </a:ext>
            </a:extLst>
          </p:cNvPr>
          <p:cNvSpPr/>
          <p:nvPr/>
        </p:nvSpPr>
        <p:spPr>
          <a:xfrm>
            <a:off x="2771800" y="4299942"/>
            <a:ext cx="1080120" cy="50405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ore-KR" sz="105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Catch</a:t>
            </a:r>
            <a:endParaRPr kumimoji="1" lang="ko-Kore-KR" altLang="en-US" sz="105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BA2CAB7-7DC8-A04B-A31A-443CB65B7C95}"/>
              </a:ext>
            </a:extLst>
          </p:cNvPr>
          <p:cNvCxnSpPr>
            <a:stCxn id="6" idx="3"/>
            <a:endCxn id="7" idx="0"/>
          </p:cNvCxnSpPr>
          <p:nvPr/>
        </p:nvCxnSpPr>
        <p:spPr>
          <a:xfrm flipH="1">
            <a:off x="1727684" y="3872531"/>
            <a:ext cx="410208" cy="42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3F91EF-FCA0-F549-A2E2-94D7124821A0}"/>
              </a:ext>
            </a:extLst>
          </p:cNvPr>
          <p:cNvCxnSpPr>
            <a:stCxn id="6" idx="5"/>
            <a:endCxn id="8" idx="0"/>
          </p:cNvCxnSpPr>
          <p:nvPr/>
        </p:nvCxnSpPr>
        <p:spPr>
          <a:xfrm>
            <a:off x="2901652" y="3872531"/>
            <a:ext cx="410208" cy="42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9B4A45B-0210-8E4D-A277-FF697FE1F863}"/>
              </a:ext>
            </a:extLst>
          </p:cNvPr>
          <p:cNvSpPr/>
          <p:nvPr/>
        </p:nvSpPr>
        <p:spPr>
          <a:xfrm>
            <a:off x="5826087" y="3442292"/>
            <a:ext cx="1080120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ore-KR" sz="105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Cause</a:t>
            </a:r>
            <a:endParaRPr kumimoji="1" lang="ko-Kore-KR" altLang="en-US" sz="105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B632046-6CB7-854B-8E1A-8C713DFC0394}"/>
                  </a:ext>
                </a:extLst>
              </p:cNvPr>
              <p:cNvSpPr/>
              <p:nvPr/>
            </p:nvSpPr>
            <p:spPr>
              <a:xfrm>
                <a:off x="5033999" y="4299942"/>
                <a:ext cx="1080120" cy="50405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050" i="1" smtClean="0">
                              <a:latin typeface="Cambria Math" panose="020405030504060302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ore-KR" sz="1050" b="0" i="0" smtClean="0">
                              <a:latin typeface="Cambria Math" panose="020405030504060302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m:t>Effect</m:t>
                          </m:r>
                        </m:e>
                        <m:sub>
                          <m:r>
                            <a:rPr kumimoji="1" lang="en-US" altLang="ko-Kore-KR" sz="1050" b="0" i="1" smtClean="0">
                              <a:latin typeface="Cambria Math" panose="020405030504060302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050" dirty="0" err="1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B632046-6CB7-854B-8E1A-8C713DFC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999" y="4299942"/>
                <a:ext cx="1080120" cy="50405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27109D1-02C3-8147-8D9B-1BDE956082A1}"/>
                  </a:ext>
                </a:extLst>
              </p:cNvPr>
              <p:cNvSpPr/>
              <p:nvPr/>
            </p:nvSpPr>
            <p:spPr>
              <a:xfrm>
                <a:off x="6618175" y="4299942"/>
                <a:ext cx="1080120" cy="50405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050" i="1" smtClean="0">
                              <a:latin typeface="Cambria Math" panose="020405030504060302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ore-KR" sz="1050">
                              <a:latin typeface="Cambria Math" panose="020405030504060302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m:t>Effect</m:t>
                          </m:r>
                        </m:e>
                        <m:sub>
                          <m:r>
                            <a:rPr kumimoji="1" lang="en-US" altLang="ko-Kore-KR" sz="1050" b="0" i="1" smtClean="0">
                              <a:latin typeface="Cambria Math" panose="02040503050406030204" pitchFamily="18" charset="0"/>
                              <a:ea typeface="나눔바른고딕" panose="020B0603020101020101" pitchFamily="34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ore-KR" altLang="en-US" sz="1050" dirty="0" err="1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27109D1-02C3-8147-8D9B-1BDE95608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75" y="4299942"/>
                <a:ext cx="1080120" cy="50405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C89959-B46F-6540-A9DB-7E0628B71F3F}"/>
              </a:ext>
            </a:extLst>
          </p:cNvPr>
          <p:cNvCxnSpPr>
            <a:stCxn id="22" idx="3"/>
            <a:endCxn id="23" idx="0"/>
          </p:cNvCxnSpPr>
          <p:nvPr/>
        </p:nvCxnSpPr>
        <p:spPr>
          <a:xfrm flipH="1">
            <a:off x="5574059" y="3872531"/>
            <a:ext cx="410208" cy="42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C59A929-DABA-124C-9ADF-D41622C17424}"/>
              </a:ext>
            </a:extLst>
          </p:cNvPr>
          <p:cNvCxnSpPr>
            <a:stCxn id="22" idx="5"/>
            <a:endCxn id="24" idx="0"/>
          </p:cNvCxnSpPr>
          <p:nvPr/>
        </p:nvCxnSpPr>
        <p:spPr>
          <a:xfrm>
            <a:off x="6748027" y="3872531"/>
            <a:ext cx="410208" cy="42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CDF0D45-E30A-4745-8852-923041B39B6B}"/>
              </a:ext>
            </a:extLst>
          </p:cNvPr>
          <p:cNvCxnSpPr>
            <a:stCxn id="22" idx="4"/>
          </p:cNvCxnSpPr>
          <p:nvPr/>
        </p:nvCxnSpPr>
        <p:spPr>
          <a:xfrm>
            <a:off x="6366147" y="3946348"/>
            <a:ext cx="6053" cy="28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D0550A1-4BE1-474C-88ED-72B5BFC7B8BC}"/>
              </a:ext>
            </a:extLst>
          </p:cNvPr>
          <p:cNvCxnSpPr/>
          <p:nvPr/>
        </p:nvCxnSpPr>
        <p:spPr>
          <a:xfrm flipH="1">
            <a:off x="6152962" y="3946348"/>
            <a:ext cx="110010" cy="28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539053E-04D6-1040-BF10-2313CD18CD4C}"/>
              </a:ext>
            </a:extLst>
          </p:cNvPr>
          <p:cNvCxnSpPr>
            <a:cxnSpLocks/>
          </p:cNvCxnSpPr>
          <p:nvPr/>
        </p:nvCxnSpPr>
        <p:spPr>
          <a:xfrm>
            <a:off x="6484080" y="3947406"/>
            <a:ext cx="82928" cy="289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FF0E9A-09F9-954D-AE12-CB1B3DA08C22}"/>
              </a:ext>
            </a:extLst>
          </p:cNvPr>
          <p:cNvSpPr txBox="1"/>
          <p:nvPr/>
        </p:nvSpPr>
        <p:spPr>
          <a:xfrm>
            <a:off x="6155207" y="4188794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ore-KR" sz="28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…</a:t>
            </a:r>
            <a:endParaRPr kumimoji="1" lang="ko-Kore-KR" altLang="en-US" sz="2800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592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9644" y="84564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480720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10.5 Information Theory</a:t>
            </a:r>
          </a:p>
        </p:txBody>
      </p:sp>
    </p:spTree>
    <p:extLst>
      <p:ext uri="{BB962C8B-B14F-4D97-AF65-F5344CB8AC3E}">
        <p14:creationId xmlns:p14="http://schemas.microsoft.com/office/powerpoint/2010/main" val="3977839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10.5 Information Theory (1/6)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252536" y="735546"/>
            <a:ext cx="7344816" cy="4068452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What is information? How to quantify the information?</a:t>
            </a:r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Shannon’s information theory deals with limits on data compression (</a:t>
            </a:r>
            <a:r>
              <a:rPr lang="en-US" sz="1800" dirty="0">
                <a:solidFill>
                  <a:srgbClr val="0000FF"/>
                </a:solidFill>
              </a:rPr>
              <a:t>source coding</a:t>
            </a:r>
            <a:r>
              <a:rPr lang="en-US" sz="1800" dirty="0"/>
              <a:t>) and reliable data transmission (</a:t>
            </a:r>
            <a:r>
              <a:rPr lang="en-US" sz="1800" dirty="0">
                <a:solidFill>
                  <a:srgbClr val="0000FF"/>
                </a:solidFill>
              </a:rPr>
              <a:t>channel coding</a:t>
            </a:r>
            <a:r>
              <a:rPr lang="en-US" sz="1800" dirty="0"/>
              <a:t>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How much can data can be </a:t>
            </a:r>
            <a:r>
              <a:rPr lang="en-US" dirty="0">
                <a:solidFill>
                  <a:srgbClr val="0000FF"/>
                </a:solidFill>
              </a:rPr>
              <a:t>compressed</a:t>
            </a:r>
            <a:r>
              <a:rPr lang="en-US" dirty="0"/>
              <a:t>?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How fast can data be </a:t>
            </a:r>
            <a:r>
              <a:rPr lang="en-US" dirty="0">
                <a:solidFill>
                  <a:srgbClr val="0000FF"/>
                </a:solidFill>
              </a:rPr>
              <a:t>reliably transmitted </a:t>
            </a:r>
            <a:r>
              <a:rPr lang="en-US" dirty="0"/>
              <a:t>over a noisy channel?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E6E300-4439-C345-BDE5-A65F68B21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2" y="818674"/>
            <a:ext cx="1346448" cy="1813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C6537F-0E1B-E04A-98BC-3A7D63A91CFE}"/>
              </a:ext>
            </a:extLst>
          </p:cNvPr>
          <p:cNvSpPr txBox="1"/>
          <p:nvPr/>
        </p:nvSpPr>
        <p:spPr>
          <a:xfrm>
            <a:off x="107504" y="4864354"/>
            <a:ext cx="5292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ECE587, Information Theory, Duke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B5C9A-528C-7F4A-ABBA-7D72358A4013}"/>
              </a:ext>
            </a:extLst>
          </p:cNvPr>
          <p:cNvSpPr txBox="1"/>
          <p:nvPr/>
        </p:nvSpPr>
        <p:spPr>
          <a:xfrm>
            <a:off x="6876256" y="2715766"/>
            <a:ext cx="241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Claude Elwood Shannon </a:t>
            </a:r>
            <a:br>
              <a:rPr kumimoji="1" lang="en-US" altLang="ko-Kore-KR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</a:br>
            <a:r>
              <a:rPr kumimoji="1" lang="en-US" altLang="ko-Kore-KR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HY견고딕" pitchFamily="18" charset="-127"/>
                <a:cs typeface="Times New Roman" panose="02020603050405020304" pitchFamily="18" charset="0"/>
              </a:rPr>
              <a:t>(1916-2001)</a:t>
            </a:r>
            <a:endParaRPr kumimoji="1" lang="ko-Kore-KR" altLang="en-US" sz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697EF1-4AE4-314D-900E-79A1E5A8B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74" y="1203598"/>
            <a:ext cx="173726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252DD3-3216-854C-B6D3-B26B774E9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147003"/>
            <a:ext cx="1821012" cy="180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BEEC4-E7D8-B844-AC50-943672B6DBB9}"/>
              </a:ext>
            </a:extLst>
          </p:cNvPr>
          <p:cNvSpPr txBox="1"/>
          <p:nvPr/>
        </p:nvSpPr>
        <p:spPr>
          <a:xfrm>
            <a:off x="426465" y="2946598"/>
            <a:ext cx="305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Small</a:t>
            </a:r>
            <a:r>
              <a:rPr kumimoji="1" lang="en-US" altLang="ko-Kore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information content</a:t>
            </a:r>
            <a:endParaRPr kumimoji="1" lang="ko-Kore-KR" altLang="en-US" sz="140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8AC6B-95B5-4E4F-9ECA-5E66F8173546}"/>
              </a:ext>
            </a:extLst>
          </p:cNvPr>
          <p:cNvSpPr txBox="1"/>
          <p:nvPr/>
        </p:nvSpPr>
        <p:spPr>
          <a:xfrm>
            <a:off x="3151855" y="2931790"/>
            <a:ext cx="305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Large</a:t>
            </a:r>
            <a:r>
              <a:rPr kumimoji="1" lang="en-US" altLang="ko-Kore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information content</a:t>
            </a:r>
            <a:endParaRPr kumimoji="1" lang="ko-Kore-KR" altLang="en-US" sz="140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28" name="Picture 4" descr="How Bits and Bytes Work | HowStuffWorks">
            <a:extLst>
              <a:ext uri="{FF2B5EF4-FFF2-40B4-BE49-F238E27FC236}">
                <a16:creationId xmlns:a16="http://schemas.microsoft.com/office/drawing/2014/main" id="{FC9B5C50-7E6B-704B-899F-95AFEFAC4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507854"/>
            <a:ext cx="1901015" cy="10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165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10.5 Information Theory (2/6)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-252536" y="735546"/>
                <a:ext cx="8784976" cy="4068452"/>
              </a:xfrm>
            </p:spPr>
            <p:txBody>
              <a:bodyPr/>
              <a:lstStyle/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Notation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Random variable: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Sample value of a random variable: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solidFill>
                    <a:srgbClr val="0000FF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Set of possible sample values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Probability mass function (PMF) of discrete </a:t>
                </a:r>
                <a14:m>
                  <m:oMath xmlns:m="http://schemas.openxmlformats.org/officeDocument/2006/math">
                    <m:r>
                      <a:rPr lang="en-US" altLang="ko-Kore-KR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Probability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density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function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(PDF)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of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continuous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ore-KR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ore-KR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ore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ore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ore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FF"/>
                  </a:solidFill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sz="1600" dirty="0">
                  <a:solidFill>
                    <a:srgbClr val="0000FF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b="1" dirty="0"/>
                  <a:t>Information and Entropy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Information (Uncertainty):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ko-Kore-KR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ore-KR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ko-Kore-KR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ore-KR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ore-KR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Entropy: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ore-KR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altLang="ko-Kore-KR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ore-KR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ore-KR" b="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ore-KR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sSub>
                              <m:sSubPr>
                                <m:ctrlPr>
                                  <a:rPr lang="en-US" altLang="ko-Kore-KR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ko-Kore-KR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ore-KR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ore-KR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dirty="0"/>
                  <a:t> bits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A measure of the </a:t>
                </a:r>
                <a:r>
                  <a:rPr lang="en-US" dirty="0">
                    <a:solidFill>
                      <a:srgbClr val="C00000"/>
                    </a:solidFill>
                  </a:rPr>
                  <a:t>average uncertainty </a:t>
                </a:r>
                <a:r>
                  <a:rPr lang="en-US" dirty="0"/>
                  <a:t>associated with a random variable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-US" dirty="0"/>
                  <a:t>    </a:t>
                </a:r>
                <a:r>
                  <a:rPr lang="ko-KR" altLang="en-US" dirty="0"/>
                  <a:t>        </a:t>
                </a:r>
                <a:r>
                  <a:rPr lang="en-US" dirty="0">
                    <a:solidFill>
                      <a:srgbClr val="0000FF"/>
                    </a:solidFill>
                    <a:sym typeface="Wingdings" pitchFamily="2" charset="2"/>
                  </a:rPr>
                  <a:t></a:t>
                </a:r>
                <a:r>
                  <a:rPr lang="en-US" dirty="0">
                    <a:sym typeface="Wingdings" pitchFamily="2" charset="2"/>
                  </a:rPr>
                  <a:t> always </a:t>
                </a:r>
                <a:r>
                  <a:rPr lang="en-US" dirty="0">
                    <a:solidFill>
                      <a:srgbClr val="C00000"/>
                    </a:solidFill>
                    <a:sym typeface="Wingdings" pitchFamily="2" charset="2"/>
                  </a:rPr>
                  <a:t>non-negative</a:t>
                </a:r>
                <a:r>
                  <a:rPr lang="en-US" dirty="0">
                    <a:sym typeface="Wingdings" pitchFamily="2" charset="2"/>
                  </a:rPr>
                  <a:t>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-252536" y="735546"/>
                <a:ext cx="8784976" cy="4068452"/>
              </a:xfrm>
              <a:blipFill>
                <a:blip r:embed="rId2"/>
                <a:stretch>
                  <a:fillRect t="-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05ABA41-6576-9B41-B42D-CC36C68546C7}"/>
              </a:ext>
            </a:extLst>
          </p:cNvPr>
          <p:cNvSpPr txBox="1"/>
          <p:nvPr/>
        </p:nvSpPr>
        <p:spPr>
          <a:xfrm>
            <a:off x="4932040" y="4424794"/>
            <a:ext cx="3559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Entropy</a:t>
            </a:r>
            <a:r>
              <a:rPr kumimoji="1" lang="en-US" altLang="ko-Kore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is </a:t>
            </a:r>
            <a:r>
              <a:rPr kumimoji="1" lang="en-US" altLang="ko-Kore-KR" sz="14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a lower bound</a:t>
            </a:r>
            <a:r>
              <a:rPr kumimoji="1" lang="en-US" altLang="ko-Kore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on the number of bits need to represent a random variable</a:t>
            </a:r>
            <a:endParaRPr kumimoji="1" lang="ko-Kore-KR" altLang="en-US" sz="140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E9755F-86CD-FA46-92E8-1D5815033FEC}"/>
              </a:ext>
            </a:extLst>
          </p:cNvPr>
          <p:cNvCxnSpPr>
            <a:cxnSpLocks/>
          </p:cNvCxnSpPr>
          <p:nvPr/>
        </p:nvCxnSpPr>
        <p:spPr>
          <a:xfrm>
            <a:off x="6660232" y="4013599"/>
            <a:ext cx="0" cy="5023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247DFC5-90A5-C04F-9BE0-1A71159E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282842"/>
            <a:ext cx="2383204" cy="2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88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10.5 Information Theory (3/6)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252536" y="699542"/>
            <a:ext cx="8700736" cy="4068452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 simple example of entropy</a:t>
            </a:r>
            <a:endParaRPr 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92871A-C3BD-B142-88E5-280537D3D819}"/>
              </a:ext>
            </a:extLst>
          </p:cNvPr>
          <p:cNvSpPr/>
          <p:nvPr/>
        </p:nvSpPr>
        <p:spPr>
          <a:xfrm>
            <a:off x="313598" y="2248169"/>
            <a:ext cx="3168352" cy="8640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D0E43A-4D1F-5C45-924B-63A314B01E09}"/>
              </a:ext>
            </a:extLst>
          </p:cNvPr>
          <p:cNvSpPr/>
          <p:nvPr/>
        </p:nvSpPr>
        <p:spPr>
          <a:xfrm>
            <a:off x="385606" y="2361310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BB52FF-3501-E049-AED9-634D9D342CE0}"/>
              </a:ext>
            </a:extLst>
          </p:cNvPr>
          <p:cNvSpPr/>
          <p:nvPr/>
        </p:nvSpPr>
        <p:spPr>
          <a:xfrm>
            <a:off x="1177400" y="2361310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ADA790-B22F-7E41-984F-8C4812E12AAF}"/>
                  </a:ext>
                </a:extLst>
              </p:cNvPr>
              <p:cNvSpPr txBox="1"/>
              <p:nvPr/>
            </p:nvSpPr>
            <p:spPr>
              <a:xfrm>
                <a:off x="3541088" y="2400611"/>
                <a:ext cx="52848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ko-Kore-KR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P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(</a:t>
                </a:r>
                <a:r>
                  <a:rPr kumimoji="1" lang="en-US" altLang="ko-Kore-KR" dirty="0">
                    <a:solidFill>
                      <a:srgbClr val="0C5CA4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blue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): 1,   </a:t>
                </a:r>
                <a:r>
                  <a:rPr kumimoji="1" lang="en-US" altLang="ko-Kore-KR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P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(</a:t>
                </a:r>
                <a:r>
                  <a:rPr kumimoji="1" lang="en-US" altLang="ko-Kore-KR" dirty="0">
                    <a:solidFill>
                      <a:schemeClr val="accent4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green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): 0</a:t>
                </a:r>
              </a:p>
              <a:p>
                <a:pPr algn="just"/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Entropy: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나눔바른고딕" panose="020B0603020101020101" pitchFamily="34" charset="-127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ko-Kore-KR" b="0" i="0" smtClean="0">
                        <a:latin typeface="Cambria Math" panose="02040503050406030204" pitchFamily="18" charset="0"/>
                        <a:ea typeface="나눔바른고딕" panose="020B0603020101020101" pitchFamily="34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0" smtClean="0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나눔바른고딕" panose="020B0603020101020101" pitchFamily="34" charset="-127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en-US" altLang="ko-Kore-KR" b="0" i="1" smtClean="0"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ore-KR" b="0" i="0" smtClean="0"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ko-Kore-KR" b="0" i="1" smtClean="0"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나눔바른고딕" panose="020B0603020101020101" pitchFamily="34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func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×4=</m:t>
                    </m:r>
                    <m:r>
                      <a:rPr kumimoji="1" lang="en-US" altLang="ko-Kore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kumimoji="1" lang="ko-Kore-KR" altLang="en-US" dirty="0" err="1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ADA790-B22F-7E41-984F-8C4812E12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088" y="2400611"/>
                <a:ext cx="5284824" cy="646331"/>
              </a:xfrm>
              <a:prstGeom prst="rect">
                <a:avLst/>
              </a:prstGeom>
              <a:blipFill>
                <a:blip r:embed="rId3"/>
                <a:stretch>
                  <a:fillRect l="-959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D29ACF0-6703-ED49-AD94-C08B7241F081}"/>
                  </a:ext>
                </a:extLst>
              </p:cNvPr>
              <p:cNvSpPr/>
              <p:nvPr/>
            </p:nvSpPr>
            <p:spPr>
              <a:xfrm>
                <a:off x="4355976" y="1038765"/>
                <a:ext cx="470430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ore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ore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ore-KR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D29ACF0-6703-ED49-AD94-C08B7241F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038765"/>
                <a:ext cx="4704301" cy="764505"/>
              </a:xfrm>
              <a:prstGeom prst="rect">
                <a:avLst/>
              </a:prstGeom>
              <a:blipFill>
                <a:blip r:embed="rId4"/>
                <a:stretch>
                  <a:fillRect t="-119355" b="-166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561630-4E12-F047-A90C-4D5862CABBB8}"/>
              </a:ext>
            </a:extLst>
          </p:cNvPr>
          <p:cNvSpPr/>
          <p:nvPr/>
        </p:nvSpPr>
        <p:spPr>
          <a:xfrm>
            <a:off x="313598" y="3170026"/>
            <a:ext cx="3168352" cy="8640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C00B45-E68F-684F-B6FF-6613A2564F49}"/>
              </a:ext>
            </a:extLst>
          </p:cNvPr>
          <p:cNvSpPr/>
          <p:nvPr/>
        </p:nvSpPr>
        <p:spPr>
          <a:xfrm>
            <a:off x="385606" y="3283167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9C6FE3-D2BD-6F46-9971-B730B5E0E71A}"/>
              </a:ext>
            </a:extLst>
          </p:cNvPr>
          <p:cNvSpPr/>
          <p:nvPr/>
        </p:nvSpPr>
        <p:spPr>
          <a:xfrm>
            <a:off x="1177400" y="3283167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F042947-93AF-8B48-A062-34DBC6DD11E7}"/>
              </a:ext>
            </a:extLst>
          </p:cNvPr>
          <p:cNvSpPr/>
          <p:nvPr/>
        </p:nvSpPr>
        <p:spPr>
          <a:xfrm>
            <a:off x="2750285" y="3278038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5DDDC-E789-DA47-BCF5-FB0ABB7CF02A}"/>
                  </a:ext>
                </a:extLst>
              </p:cNvPr>
              <p:cNvSpPr txBox="1"/>
              <p:nvPr/>
            </p:nvSpPr>
            <p:spPr>
              <a:xfrm>
                <a:off x="3541088" y="3226840"/>
                <a:ext cx="55078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ko-Kore-KR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P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(</a:t>
                </a:r>
                <a:r>
                  <a:rPr kumimoji="1" lang="en-US" altLang="ko-Kore-KR" dirty="0">
                    <a:solidFill>
                      <a:srgbClr val="0C5CA4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blue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): 0.75,   </a:t>
                </a:r>
                <a:r>
                  <a:rPr kumimoji="1" lang="en-US" altLang="ko-Kore-KR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P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(</a:t>
                </a:r>
                <a:r>
                  <a:rPr kumimoji="1" lang="en-US" altLang="ko-Kore-KR" dirty="0">
                    <a:solidFill>
                      <a:schemeClr val="accent4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green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): 0.25</a:t>
                </a:r>
              </a:p>
              <a:p>
                <a:pPr algn="just"/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Entropy: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  <a:ea typeface="나눔바른고딕" panose="020B0603020101020101" pitchFamily="34" charset="-127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ko-Kore-KR">
                        <a:latin typeface="Cambria Math" panose="02040503050406030204" pitchFamily="18" charset="0"/>
                        <a:ea typeface="나눔바른고딕" panose="020B0603020101020101" pitchFamily="34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ko-Kore-KR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  <a:ea typeface="나눔바른고딕" panose="020B0603020101020101" pitchFamily="34" charset="-127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en-US" altLang="ko-Kore-KR" i="1"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ore-KR"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ko-Kore-KR" i="1"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나눔바른고딕" panose="020B0603020101020101" pitchFamily="34" charset="-127"/>
                                <a:cs typeface="Times New Roman" panose="02020603050405020304" pitchFamily="18" charset="0"/>
                              </a:rPr>
                              <m:t>0.75</m:t>
                            </m:r>
                          </m:e>
                        </m:func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kumimoji="1" lang="en-US" altLang="ko-Kore-KR">
                        <a:latin typeface="Cambria Math" panose="02040503050406030204" pitchFamily="18" charset="0"/>
                        <a:ea typeface="나눔바른고딕" panose="020B0603020101020101" pitchFamily="34" charset="-127"/>
                        <a:cs typeface="Times New Roman" panose="02020603050405020304" pitchFamily="18" charset="0"/>
                      </a:rPr>
                      <m:t>−</m:t>
                    </m:r>
                    <m:func>
                      <m:func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  <a:ea typeface="나눔바른고딕" panose="020B0603020101020101" pitchFamily="34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ore-KR">
                                <a:latin typeface="Cambria Math" panose="02040503050406030204" pitchFamily="18" charset="0"/>
                                <a:ea typeface="나눔바른고딕" panose="020B0603020101020101" pitchFamily="34" charset="-127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나눔바른고딕" panose="020B0603020101020101" pitchFamily="34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  <m:t>0.25</m:t>
                        </m:r>
                      </m:e>
                    </m:func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ko-Kore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3.245</m:t>
                    </m:r>
                  </m:oMath>
                </a14:m>
                <a:endParaRPr kumimoji="1" lang="ko-Kore-KR" altLang="en-US" dirty="0" err="1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5DDDC-E789-DA47-BCF5-FB0ABB7C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088" y="3226840"/>
                <a:ext cx="5507895" cy="646331"/>
              </a:xfrm>
              <a:prstGeom prst="rect">
                <a:avLst/>
              </a:prstGeom>
              <a:blipFill>
                <a:blip r:embed="rId5"/>
                <a:stretch>
                  <a:fillRect l="-920" t="-1923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583044-2FA8-5B46-8BA9-E9C0CF776F76}"/>
              </a:ext>
            </a:extLst>
          </p:cNvPr>
          <p:cNvSpPr/>
          <p:nvPr/>
        </p:nvSpPr>
        <p:spPr>
          <a:xfrm>
            <a:off x="313598" y="4086754"/>
            <a:ext cx="3168352" cy="8640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C73B999-16CB-D74A-873B-64298E204C01}"/>
              </a:ext>
            </a:extLst>
          </p:cNvPr>
          <p:cNvSpPr/>
          <p:nvPr/>
        </p:nvSpPr>
        <p:spPr>
          <a:xfrm>
            <a:off x="385606" y="4199895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5001E1-3FFF-6E4C-8C92-4868A8A511CC}"/>
              </a:ext>
            </a:extLst>
          </p:cNvPr>
          <p:cNvSpPr/>
          <p:nvPr/>
        </p:nvSpPr>
        <p:spPr>
          <a:xfrm>
            <a:off x="1177400" y="4199895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3E6F4DD-03D9-354B-AC4D-70AE07A88478}"/>
              </a:ext>
            </a:extLst>
          </p:cNvPr>
          <p:cNvSpPr/>
          <p:nvPr/>
        </p:nvSpPr>
        <p:spPr>
          <a:xfrm>
            <a:off x="1968606" y="4199895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5024C4-E657-2F4F-9B32-C387A2CACFE5}"/>
              </a:ext>
            </a:extLst>
          </p:cNvPr>
          <p:cNvSpPr/>
          <p:nvPr/>
        </p:nvSpPr>
        <p:spPr>
          <a:xfrm>
            <a:off x="2750285" y="4194766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63602C-2A89-724E-820E-8B2C33719AF1}"/>
                  </a:ext>
                </a:extLst>
              </p:cNvPr>
              <p:cNvSpPr txBox="1"/>
              <p:nvPr/>
            </p:nvSpPr>
            <p:spPr>
              <a:xfrm>
                <a:off x="3553958" y="4162687"/>
                <a:ext cx="50377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ko-Kore-KR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P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(</a:t>
                </a:r>
                <a:r>
                  <a:rPr kumimoji="1" lang="en-US" altLang="ko-Kore-KR" dirty="0">
                    <a:solidFill>
                      <a:srgbClr val="0C5CA4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blue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): 0.5,   </a:t>
                </a:r>
                <a:r>
                  <a:rPr kumimoji="1" lang="en-US" altLang="ko-Kore-KR" i="1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P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(</a:t>
                </a:r>
                <a:r>
                  <a:rPr kumimoji="1" lang="en-US" altLang="ko-Kore-KR" dirty="0">
                    <a:solidFill>
                      <a:schemeClr val="accent4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green</a:t>
                </a:r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): 0.5</a:t>
                </a:r>
              </a:p>
              <a:p>
                <a:pPr algn="just"/>
                <a:r>
                  <a:rPr kumimoji="1" lang="en-US" altLang="ko-Kore-KR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Entropy: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  <a:ea typeface="나눔바른고딕" panose="020B0603020101020101" pitchFamily="34" charset="-127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ko-Kore-KR">
                        <a:latin typeface="Cambria Math" panose="02040503050406030204" pitchFamily="18" charset="0"/>
                        <a:ea typeface="나눔바른고딕" panose="020B0603020101020101" pitchFamily="34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ko-Kore-KR">
                            <a:latin typeface="Cambria Math" panose="02040503050406030204" pitchFamily="18" charset="0"/>
                            <a:ea typeface="나눔바른고딕" panose="020B0603020101020101" pitchFamily="34" charset="-127"/>
                            <a:cs typeface="Times New Roman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  <a:ea typeface="나눔바른고딕" panose="020B0603020101020101" pitchFamily="34" charset="-127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en-US" altLang="ko-Kore-KR" i="1"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ore-KR"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ko-Kore-KR" i="1">
                                    <a:latin typeface="Cambria Math" panose="02040503050406030204" pitchFamily="18" charset="0"/>
                                    <a:ea typeface="나눔바른고딕" panose="020B0603020101020101" pitchFamily="34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나눔바른고딕" panose="020B0603020101020101" pitchFamily="34" charset="-127"/>
                                <a:cs typeface="Times New Roman" panose="02020603050405020304" pitchFamily="18" charset="0"/>
                              </a:rPr>
                              <m:t>0.5</m:t>
                            </m:r>
                          </m:e>
                        </m:func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×4=</m:t>
                    </m:r>
                    <m:r>
                      <a:rPr kumimoji="1" lang="en-US" altLang="ko-Kore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kumimoji="1" lang="ko-Kore-KR" altLang="en-US" dirty="0" err="1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63602C-2A89-724E-820E-8B2C33719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958" y="4162687"/>
                <a:ext cx="5037707" cy="646331"/>
              </a:xfrm>
              <a:prstGeom prst="rect">
                <a:avLst/>
              </a:prstGeom>
              <a:blipFill>
                <a:blip r:embed="rId6"/>
                <a:stretch>
                  <a:fillRect l="-754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B2556B49-3D7F-8A40-89C6-93F570FC128D}"/>
              </a:ext>
            </a:extLst>
          </p:cNvPr>
          <p:cNvSpPr/>
          <p:nvPr/>
        </p:nvSpPr>
        <p:spPr>
          <a:xfrm>
            <a:off x="1968606" y="3283167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8C8C358-BB13-924E-B27C-A44FFAC6E99C}"/>
              </a:ext>
            </a:extLst>
          </p:cNvPr>
          <p:cNvSpPr/>
          <p:nvPr/>
        </p:nvSpPr>
        <p:spPr>
          <a:xfrm>
            <a:off x="1958912" y="2370180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579D0A3-72F1-764B-BDA3-6EC497E65970}"/>
              </a:ext>
            </a:extLst>
          </p:cNvPr>
          <p:cNvSpPr/>
          <p:nvPr/>
        </p:nvSpPr>
        <p:spPr>
          <a:xfrm>
            <a:off x="2750706" y="2370180"/>
            <a:ext cx="648072" cy="6480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Blip>
                <a:blip r:embed="rId2"/>
              </a:buBlip>
            </a:pP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EBADBB-2719-D44E-BF72-4E777C5B86D7}"/>
              </a:ext>
            </a:extLst>
          </p:cNvPr>
          <p:cNvSpPr txBox="1"/>
          <p:nvPr/>
        </p:nvSpPr>
        <p:spPr>
          <a:xfrm>
            <a:off x="0" y="1266461"/>
            <a:ext cx="449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High</a:t>
            </a:r>
            <a:r>
              <a:rPr kumimoji="1" lang="en-US" altLang="ko-Kore-KR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kumimoji="1" lang="en-US" altLang="ko-Kore-KR" sz="16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entropy</a:t>
            </a:r>
            <a:r>
              <a:rPr kumimoji="1" lang="en-US" altLang="ko-Kore-KR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means </a:t>
            </a:r>
            <a:r>
              <a:rPr kumimoji="1" lang="en-US" altLang="ko-Kore-KR" sz="16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high</a:t>
            </a:r>
            <a:r>
              <a:rPr kumimoji="1" lang="en-US" altLang="ko-Kore-KR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kumimoji="1" lang="en-US" altLang="ko-Kore-KR" sz="16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disorder</a:t>
            </a:r>
            <a:r>
              <a:rPr kumimoji="1" lang="en-US" altLang="ko-Kore-KR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and </a:t>
            </a:r>
            <a:r>
              <a:rPr kumimoji="1" lang="en-US" altLang="ko-Kore-KR" sz="16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low energy</a:t>
            </a:r>
            <a:r>
              <a:rPr kumimoji="1" lang="en-US" altLang="ko-Kore-KR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!</a:t>
            </a:r>
            <a:endParaRPr kumimoji="1" lang="ko-Kore-KR" altLang="en-US" sz="160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330C8E-BF9A-6D4B-AD2A-8082D01D6C69}"/>
              </a:ext>
            </a:extLst>
          </p:cNvPr>
          <p:cNvSpPr txBox="1"/>
          <p:nvPr/>
        </p:nvSpPr>
        <p:spPr>
          <a:xfrm>
            <a:off x="303892" y="1600916"/>
            <a:ext cx="4556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latinLnBrk="0" hangingPunct="0"/>
            <a:r>
              <a:rPr kumimoji="1" lang="en-US" altLang="ko-Kore-KR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When a random variable has </a:t>
            </a:r>
            <a:r>
              <a:rPr kumimoji="1" lang="en-US" altLang="ko-Kore-KR" sz="16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a uniform distribution</a:t>
            </a:r>
            <a:r>
              <a:rPr kumimoji="1" lang="en-US" altLang="ko-Kore-KR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, the system has the </a:t>
            </a:r>
            <a:r>
              <a:rPr kumimoji="1" lang="en-US" altLang="ko-Kore-KR" sz="16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highest entropy</a:t>
            </a:r>
            <a:r>
              <a:rPr kumimoji="1" lang="en-US" altLang="ko-KR" sz="16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!</a:t>
            </a:r>
            <a:endParaRPr kumimoji="1" lang="ko-Kore-KR" altLang="en-US" sz="160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06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and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73660" y="627534"/>
                <a:ext cx="8700736" cy="2232248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dirty="0"/>
                  <a:t>Uncertainty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Let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</a:t>
                </a:r>
                <a:r>
                  <a:rPr lang="en-US" sz="1800" dirty="0"/>
                  <a:t>= leave for airport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 minutes before flight.</a:t>
                </a:r>
                <a:br>
                  <a:rPr lang="en-US" sz="1800" dirty="0"/>
                </a:br>
                <a:r>
                  <a:rPr lang="en-US" sz="1800" dirty="0"/>
                  <a:t>Will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get me there on time?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Problems: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Partial observability (road state, other drivers’ plans, etc.)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Noisy sensors (TBS traffic reports)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Uncertainty in action outcomes (flat tire, etc.)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89826-544E-4C21-8392-2BD506A84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73660" y="627534"/>
                <a:ext cx="8700736" cy="2232248"/>
              </a:xfrm>
              <a:blipFill>
                <a:blip r:embed="rId2"/>
                <a:stretch>
                  <a:fillRect l="-583" t="-1130" b="-22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1BB59E9-B142-E648-B19C-9C51110619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466" y="2787774"/>
                <a:ext cx="8352928" cy="1944216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+mj-lt"/>
                  <a:buAutoNum type="arabicPeriod"/>
                  <a:defRPr sz="2400" b="1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1pPr>
                <a:lvl2pPr marL="742950" indent="-28575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3"/>
                  </a:buBlip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4"/>
                  </a:buBlip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16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+mj-lt"/>
                  <a:buNone/>
                </a:pPr>
                <a:r>
                  <a:rPr lang="en-US" sz="2000" dirty="0"/>
                  <a:t>Probability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Given the available evidence,</a:t>
                </a:r>
                <a:br>
                  <a:rPr lang="en-US" altLang="ko-KR" sz="1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1800" dirty="0"/>
                  <a:t>will get me there on time with probability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0.04</m:t>
                    </m:r>
                  </m:oMath>
                </a14:m>
                <a:endParaRPr lang="en-US" altLang="ko-KR" sz="1800" dirty="0">
                  <a:solidFill>
                    <a:srgbClr val="7030A0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Probabilistic assertions </a:t>
                </a:r>
                <a:r>
                  <a:rPr lang="en-US" altLang="ko-KR" sz="1800" b="1" dirty="0">
                    <a:solidFill>
                      <a:srgbClr val="0000FF"/>
                    </a:solidFill>
                  </a:rPr>
                  <a:t>summarize</a:t>
                </a:r>
                <a:r>
                  <a:rPr lang="en-US" altLang="ko-KR" sz="1800" dirty="0"/>
                  <a:t> effects of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Laziness: failure to enumerate exceptions, qualifications, etc.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Ignorance: lack of relevant facts, initial conditions, etc.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1BB59E9-B142-E648-B19C-9C5111061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66" y="2787774"/>
                <a:ext cx="8352928" cy="1944216"/>
              </a:xfrm>
              <a:prstGeom prst="rect">
                <a:avLst/>
              </a:prstGeom>
              <a:blipFill>
                <a:blip r:embed="rId5"/>
                <a:stretch>
                  <a:fillRect l="-760" t="-1948" b="-19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02DE142-E14B-BB41-827A-33596CBDDC7D}"/>
                  </a:ext>
                </a:extLst>
              </p:cNvPr>
              <p:cNvSpPr/>
              <p:nvPr/>
            </p:nvSpPr>
            <p:spPr>
              <a:xfrm>
                <a:off x="6476741" y="3575216"/>
                <a:ext cx="2190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)=0.04</m:t>
                    </m:r>
                  </m:oMath>
                </a14:m>
                <a:r>
                  <a:rPr lang="en-US" altLang="ko-KR" dirty="0">
                    <a:solidFill>
                      <a:srgbClr val="7030A0"/>
                    </a:solidFill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02DE142-E14B-BB41-827A-33596CBDD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741" y="3575216"/>
                <a:ext cx="21907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8CCB825-E848-7848-A5C3-38DD0E72B416}"/>
                  </a:ext>
                </a:extLst>
              </p:cNvPr>
              <p:cNvSpPr/>
              <p:nvPr/>
            </p:nvSpPr>
            <p:spPr>
              <a:xfrm>
                <a:off x="5039759" y="1312006"/>
                <a:ext cx="3846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dirty="0"/>
                  <a:t>will get me there on time)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8CCB825-E848-7848-A5C3-38DD0E72B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759" y="1312006"/>
                <a:ext cx="3846630" cy="369332"/>
              </a:xfrm>
              <a:prstGeom prst="rect">
                <a:avLst/>
              </a:prstGeom>
              <a:blipFill>
                <a:blip r:embed="rId7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FC664A-759D-174C-9D41-8E15ECF78B42}"/>
                  </a:ext>
                </a:extLst>
              </p:cNvPr>
              <p:cNvSpPr/>
              <p:nvPr/>
            </p:nvSpPr>
            <p:spPr>
              <a:xfrm>
                <a:off x="4982764" y="3032833"/>
                <a:ext cx="3846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dirty="0"/>
                  <a:t>will get me there on time)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4FC664A-759D-174C-9D41-8E15ECF78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764" y="3032833"/>
                <a:ext cx="3846630" cy="369332"/>
              </a:xfrm>
              <a:prstGeom prst="rect">
                <a:avLst/>
              </a:prstGeom>
              <a:blipFill>
                <a:blip r:embed="rId8"/>
                <a:stretch>
                  <a:fillRect t="-6667" r="-329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426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10.5 Information Theory (4/6)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-252536" y="735546"/>
                <a:ext cx="9217024" cy="4068452"/>
              </a:xfrm>
            </p:spPr>
            <p:txBody>
              <a:bodyPr/>
              <a:lstStyle/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/>
                  <a:t>Joint entropy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The entropy of two discrete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with joint PMF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ore-KR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Property: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/>
                  <a:t>Conditional entropy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Entropy of a random variable given another random variable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There are </a:t>
                </a:r>
                <a:r>
                  <a:rPr lang="en-US" dirty="0">
                    <a:solidFill>
                      <a:srgbClr val="C00000"/>
                    </a:solidFill>
                  </a:rPr>
                  <a:t>various ways </a:t>
                </a:r>
                <a:r>
                  <a:rPr lang="en-US" dirty="0"/>
                  <a:t>of writing this equation 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ore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ore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ore-KR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ore-KR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ore-KR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-252536" y="735546"/>
                <a:ext cx="9217024" cy="4068452"/>
              </a:xfrm>
              <a:blipFill>
                <a:blip r:embed="rId2"/>
                <a:stretch>
                  <a:fillRect t="-7165" b="-26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085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10.5 Information Theory (5/6)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-252536" y="735546"/>
                <a:ext cx="9001000" cy="4068452"/>
              </a:xfrm>
            </p:spPr>
            <p:txBody>
              <a:bodyPr/>
              <a:lstStyle/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/>
                  <a:t>Mutual Information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Measure of the amount of information that one random variable contains about another random variable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altLang="ko-Kore-KR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ore-KR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Useful expression: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-252536" y="735546"/>
                <a:ext cx="9001000" cy="4068452"/>
              </a:xfrm>
              <a:blipFill>
                <a:blip r:embed="rId2"/>
                <a:stretch>
                  <a:fillRect t="-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30124AE-C5B6-734B-AD3E-0D4F46986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164463"/>
              </p:ext>
            </p:extLst>
          </p:nvPr>
        </p:nvGraphicFramePr>
        <p:xfrm>
          <a:off x="2915816" y="2733937"/>
          <a:ext cx="3120008" cy="239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78CBE-BFAB-9546-9112-BFBCE6F0DAA0}"/>
                  </a:ext>
                </a:extLst>
              </p:cNvPr>
              <p:cNvSpPr txBox="1"/>
              <p:nvPr/>
            </p:nvSpPr>
            <p:spPr>
              <a:xfrm>
                <a:off x="3851920" y="3776068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𝑰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(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𝑿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;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𝒀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)</m:t>
                      </m:r>
                    </m:oMath>
                  </m:oMathPara>
                </a14:m>
                <a:endParaRPr kumimoji="1" lang="ko-Kore-KR" altLang="en-US" b="1" dirty="0" err="1">
                  <a:latin typeface="나눔바른고딕" panose="020B0603020101020101" pitchFamily="34" charset="-127"/>
                  <a:ea typeface="나눔바른고딕" panose="020B0603020101020101" pitchFamily="34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78CBE-BFAB-9546-9112-BFBCE6F0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776068"/>
                <a:ext cx="1152128" cy="307777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330801-FBBB-DF4B-9F15-400174DE9999}"/>
                  </a:ext>
                </a:extLst>
              </p:cNvPr>
              <p:cNvSpPr txBox="1"/>
              <p:nvPr/>
            </p:nvSpPr>
            <p:spPr>
              <a:xfrm>
                <a:off x="4788024" y="3776067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𝑯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(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𝒀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|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𝑿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)</m:t>
                      </m:r>
                    </m:oMath>
                  </m:oMathPara>
                </a14:m>
                <a:endParaRPr kumimoji="1" lang="ko-Kore-KR" altLang="en-US" b="1" dirty="0" err="1">
                  <a:latin typeface="나눔바른고딕" panose="020B0603020101020101" pitchFamily="34" charset="-127"/>
                  <a:ea typeface="나눔바른고딕" panose="020B0603020101020101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330801-FBBB-DF4B-9F15-400174DE9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776067"/>
                <a:ext cx="115212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0A84D0-DDE1-9546-A579-47102A44F821}"/>
                  </a:ext>
                </a:extLst>
              </p:cNvPr>
              <p:cNvSpPr txBox="1"/>
              <p:nvPr/>
            </p:nvSpPr>
            <p:spPr>
              <a:xfrm>
                <a:off x="2843808" y="3776066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𝑯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(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𝑿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|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𝒀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)</m:t>
                      </m:r>
                    </m:oMath>
                  </m:oMathPara>
                </a14:m>
                <a:endParaRPr kumimoji="1" lang="ko-Kore-KR" altLang="en-US" b="1" dirty="0" err="1">
                  <a:latin typeface="나눔바른고딕" panose="020B0603020101020101" pitchFamily="34" charset="-127"/>
                  <a:ea typeface="나눔바른고딕" panose="020B0603020101020101" pitchFamily="34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0A84D0-DDE1-9546-A579-47102A44F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776066"/>
                <a:ext cx="115212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BAE831-1258-9A43-A87A-BE7775BAB0D8}"/>
                  </a:ext>
                </a:extLst>
              </p:cNvPr>
              <p:cNvSpPr txBox="1"/>
              <p:nvPr/>
            </p:nvSpPr>
            <p:spPr>
              <a:xfrm>
                <a:off x="2123728" y="3101113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𝑯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(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𝑿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)</m:t>
                      </m:r>
                    </m:oMath>
                  </m:oMathPara>
                </a14:m>
                <a:endParaRPr kumimoji="1" lang="ko-Kore-KR" altLang="en-US" b="1" dirty="0" err="1">
                  <a:latin typeface="나눔바른고딕" panose="020B0603020101020101" pitchFamily="34" charset="-127"/>
                  <a:ea typeface="나눔바른고딕" panose="020B0603020101020101" pitchFamily="34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BAE831-1258-9A43-A87A-BE7775BAB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101113"/>
                <a:ext cx="1152128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AD9273-DA26-6F4C-8942-AC684A290A4F}"/>
                  </a:ext>
                </a:extLst>
              </p:cNvPr>
              <p:cNvSpPr txBox="1"/>
              <p:nvPr/>
            </p:nvSpPr>
            <p:spPr>
              <a:xfrm>
                <a:off x="5531768" y="3100824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𝑯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(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𝒀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)</m:t>
                      </m:r>
                    </m:oMath>
                  </m:oMathPara>
                </a14:m>
                <a:endParaRPr kumimoji="1" lang="ko-Kore-KR" altLang="en-US" b="1" dirty="0" err="1">
                  <a:latin typeface="나눔바른고딕" panose="020B0603020101020101" pitchFamily="34" charset="-127"/>
                  <a:ea typeface="나눔바른고딕" panose="020B0603020101020101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AD9273-DA26-6F4C-8942-AC684A290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768" y="3100824"/>
                <a:ext cx="1152128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2059A-A6FF-4B41-B664-847C06AF3B90}"/>
                  </a:ext>
                </a:extLst>
              </p:cNvPr>
              <p:cNvSpPr txBox="1"/>
              <p:nvPr/>
            </p:nvSpPr>
            <p:spPr>
              <a:xfrm>
                <a:off x="3844528" y="4772021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𝑯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(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𝑿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,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𝒀</m:t>
                      </m:r>
                      <m:r>
                        <a:rPr kumimoji="1" lang="en-US" altLang="ko-Kore-KR" sz="1400" b="1" i="1" smtClean="0">
                          <a:latin typeface="Cambria Math" panose="02040503050406030204" pitchFamily="18" charset="0"/>
                          <a:ea typeface="나눔바른고딕" panose="020B0603020101020101" pitchFamily="34" charset="-127"/>
                        </a:rPr>
                        <m:t>)</m:t>
                      </m:r>
                    </m:oMath>
                  </m:oMathPara>
                </a14:m>
                <a:endParaRPr kumimoji="1" lang="ko-Kore-KR" altLang="en-US" b="1" dirty="0" err="1">
                  <a:latin typeface="나눔바른고딕" panose="020B0603020101020101" pitchFamily="34" charset="-127"/>
                  <a:ea typeface="나눔바른고딕" panose="020B0603020101020101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12059A-A6FF-4B41-B664-847C06AF3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528" y="4772021"/>
                <a:ext cx="1152128" cy="307777"/>
              </a:xfrm>
              <a:prstGeom prst="rect">
                <a:avLst/>
              </a:prstGeom>
              <a:blipFill>
                <a:blip r:embed="rId1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484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10.5 Information </a:t>
            </a:r>
            <a:r>
              <a:rPr lang="en-US"/>
              <a:t>Theory (6/6)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-252536" y="735546"/>
                <a:ext cx="9001000" cy="4068452"/>
              </a:xfrm>
            </p:spPr>
            <p:txBody>
              <a:bodyPr/>
              <a:lstStyle/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ore-KR" b="1" dirty="0"/>
                  <a:t>Cross Entropy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ore-KR" dirty="0"/>
                  <a:t>Measure of the </a:t>
                </a:r>
                <a:r>
                  <a:rPr lang="en-US" altLang="ko-Kore-KR" dirty="0">
                    <a:solidFill>
                      <a:schemeClr val="tx1"/>
                    </a:solidFill>
                  </a:rPr>
                  <a:t>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altLang="ko-Kore-KR" dirty="0">
                    <a:solidFill>
                      <a:schemeClr val="tx1"/>
                    </a:solidFill>
                  </a:rPr>
                  <a:t> relative to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ko-Kore-KR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ore-KR" dirty="0"/>
                  <a:t>over a given set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ko-Kore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ore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en-US" altLang="ko-Kore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ore-KR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ore-KR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ko-Kore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ore-KR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00000"/>
                  </a:lnSpc>
                </a:pPr>
                <a:endParaRPr lang="en-US" sz="2400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/>
                  <a:t>Relative Entropy (</a:t>
                </a:r>
                <a:r>
                  <a:rPr lang="en-US" b="1" dirty="0" err="1"/>
                  <a:t>Kullback-Leibler</a:t>
                </a:r>
                <a:r>
                  <a:rPr lang="en-US" b="1" dirty="0"/>
                  <a:t> divergence)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Measure of divergence between two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ore-KR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US" altLang="ko-Kore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ko-Kore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en-US" altLang="ko-Kore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ko-Kore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ore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ore-KR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ore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ore-KR" dirty="0">
                    <a:solidFill>
                      <a:srgbClr val="C00000"/>
                    </a:solidFill>
                  </a:rPr>
                  <a:t>Property 1. </a:t>
                </a:r>
                <a:r>
                  <a:rPr lang="en-US" altLang="ko-Kore-KR" dirty="0"/>
                  <a:t>Non-negativity: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  <m:r>
                      <a:rPr lang="en-US" altLang="ko-Kore-KR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ore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=</a:t>
                </a:r>
                <a:r>
                  <a:rPr lang="en-US" altLang="ko-Kore-KR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  <m:r>
                      <a:rPr lang="en-US" altLang="ko-Kore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ore-KR" dirty="0">
                    <a:solidFill>
                      <a:srgbClr val="C00000"/>
                    </a:solidFill>
                  </a:rPr>
                  <a:t>Property 2. </a:t>
                </a:r>
                <a:r>
                  <a:rPr lang="en-US" altLang="ko-Kore-KR" dirty="0"/>
                  <a:t>Non-</a:t>
                </a:r>
                <a:r>
                  <a:rPr lang="en-US" altLang="ja-JP" dirty="0"/>
                  <a:t>symmetricity</a:t>
                </a:r>
                <a:r>
                  <a:rPr lang="en-US" altLang="ko-Kore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  <m:r>
                      <a:rPr lang="en-US" altLang="ko-Kore-KR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ore-KR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-252536" y="735546"/>
                <a:ext cx="9001000" cy="4068452"/>
              </a:xfrm>
              <a:blipFill>
                <a:blip r:embed="rId2"/>
                <a:stretch>
                  <a:fillRect t="-7477" b="-10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603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9644" y="84564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480720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Additional Materials</a:t>
            </a:r>
          </a:p>
        </p:txBody>
      </p:sp>
    </p:spTree>
    <p:extLst>
      <p:ext uri="{BB962C8B-B14F-4D97-AF65-F5344CB8AC3E}">
        <p14:creationId xmlns:p14="http://schemas.microsoft.com/office/powerpoint/2010/main" val="3037181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51470"/>
            <a:ext cx="8928992" cy="511200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dirty="0"/>
              <a:t>Probability Distribution &amp; Statistical Mechanics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59025859-A4D3-1C43-ABFD-7A1707B45E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867597"/>
              </p:ext>
            </p:extLst>
          </p:nvPr>
        </p:nvGraphicFramePr>
        <p:xfrm>
          <a:off x="395536" y="627534"/>
          <a:ext cx="5040560" cy="430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Equation" r:id="rId3" imgW="3886200" imgH="3314700" progId="Equation.DSMT4">
                  <p:embed/>
                </p:oleObj>
              </mc:Choice>
              <mc:Fallback>
                <p:oleObj name="Equation" r:id="rId3" imgW="3886200" imgH="33147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627534"/>
                        <a:ext cx="5040560" cy="4302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1D77210-601B-E84D-8420-34B61C10704E}"/>
              </a:ext>
            </a:extLst>
          </p:cNvPr>
          <p:cNvSpPr txBox="1"/>
          <p:nvPr/>
        </p:nvSpPr>
        <p:spPr>
          <a:xfrm>
            <a:off x="4486099" y="2593907"/>
            <a:ext cx="403224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latinLnBrk="0" hangingPunct="0">
              <a:buAutoNum type="arabicPeriod"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 of low energy have a higher probability of occurrence than the states of high energy.</a:t>
            </a:r>
          </a:p>
          <a:p>
            <a:pPr marL="342900" indent="-342900" eaLnBrk="0" latinLnBrk="0" hangingPunct="0">
              <a:buAutoNum type="arabicPeriod"/>
            </a:pP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temperature </a:t>
            </a:r>
            <a:r>
              <a:rPr kumimoji="1" lang="en-US" altLang="ja-JP" i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reduced, the probability is concentrated on a smaller subset of low-energy states.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1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51470"/>
            <a:ext cx="8928992" cy="511200"/>
          </a:xfrm>
        </p:spPr>
        <p:txBody>
          <a:bodyPr/>
          <a:lstStyle/>
          <a:p>
            <a:r>
              <a:rPr lang="ko-KR" altLang="en-US" sz="2600" dirty="0"/>
              <a:t> </a:t>
            </a:r>
            <a:r>
              <a:rPr lang="en-US" sz="2600" dirty="0"/>
              <a:t>Markov Chain Monte Carlo (MCMC), Metropolis Algorithm</a:t>
            </a:r>
          </a:p>
        </p:txBody>
      </p:sp>
      <p:graphicFrame>
        <p:nvGraphicFramePr>
          <p:cNvPr id="5" name="내용 개체 틀 5">
            <a:extLst>
              <a:ext uri="{FF2B5EF4-FFF2-40B4-BE49-F238E27FC236}">
                <a16:creationId xmlns:a16="http://schemas.microsoft.com/office/drawing/2014/main" id="{38630279-4F90-5A4D-9495-75A97CD11F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0120"/>
              </p:ext>
            </p:extLst>
          </p:nvPr>
        </p:nvGraphicFramePr>
        <p:xfrm>
          <a:off x="611560" y="699542"/>
          <a:ext cx="5976664" cy="4353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Equation" r:id="rId3" imgW="4584700" imgH="3340100" progId="Equation.DSMT4">
                  <p:embed/>
                </p:oleObj>
              </mc:Choice>
              <mc:Fallback>
                <p:oleObj name="Equation" r:id="rId3" imgW="4584700" imgH="3340100" progId="Equation.DSMT4">
                  <p:embed/>
                  <p:pic>
                    <p:nvPicPr>
                      <p:cNvPr id="7" name="내용 개체 틀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699542"/>
                        <a:ext cx="5976664" cy="4353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6679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51470"/>
            <a:ext cx="8928992" cy="511200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dirty="0"/>
              <a:t>Markov Chain Monte Carlo (MCMC), Gibbs Sampling</a:t>
            </a: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40CE37C8-F3B3-FD4D-859C-11D52633EE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926264"/>
              </p:ext>
            </p:extLst>
          </p:nvPr>
        </p:nvGraphicFramePr>
        <p:xfrm>
          <a:off x="755576" y="699543"/>
          <a:ext cx="6480720" cy="4334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" name="Equation" r:id="rId3" imgW="5981700" imgH="4000500" progId="Equation.DSMT4">
                  <p:embed/>
                </p:oleObj>
              </mc:Choice>
              <mc:Fallback>
                <p:oleObj name="Equation" r:id="rId3" imgW="5981700" imgH="4000500" progId="Equation.DSMT4">
                  <p:embed/>
                  <p:pic>
                    <p:nvPicPr>
                      <p:cNvPr id="8" name="내용 개체 틀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699543"/>
                        <a:ext cx="6480720" cy="4334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687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0B35-58CB-0A4C-B493-04E9FE97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Summary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A330F07-F85C-EA46-97CC-1573BB7FE7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536" y="771550"/>
            <a:ext cx="8280920" cy="4105275"/>
          </a:xfrm>
        </p:spPr>
        <p:txBody>
          <a:bodyPr/>
          <a:lstStyle/>
          <a:p>
            <a:pPr latinLnBrk="0">
              <a:lnSpc>
                <a:spcPct val="120000"/>
              </a:lnSpc>
              <a:buClr>
                <a:schemeClr val="tx1"/>
              </a:buClr>
            </a:pPr>
            <a:r>
              <a:rPr lang="en-US" sz="1400" dirty="0">
                <a:solidFill>
                  <a:srgbClr val="0000FF"/>
                </a:solidFill>
              </a:rPr>
              <a:t>Uncertainty</a:t>
            </a:r>
            <a:r>
              <a:rPr lang="en-US" sz="1400" b="0" dirty="0"/>
              <a:t> arises because of both laziness and ignorance. It is inescapable in nondeterministic, or partially observable environments. </a:t>
            </a:r>
          </a:p>
          <a:p>
            <a:pPr latinLnBrk="0">
              <a:lnSpc>
                <a:spcPct val="120000"/>
              </a:lnSpc>
              <a:buClr>
                <a:schemeClr val="tx1"/>
              </a:buClr>
            </a:pPr>
            <a:r>
              <a:rPr lang="en-US" sz="1400" dirty="0">
                <a:solidFill>
                  <a:srgbClr val="0000FF"/>
                </a:solidFill>
              </a:rPr>
              <a:t>Probabilities</a:t>
            </a:r>
            <a:r>
              <a:rPr lang="en-US" sz="1400" b="0" dirty="0">
                <a:solidFill>
                  <a:srgbClr val="0000FF"/>
                </a:solidFill>
              </a:rPr>
              <a:t> </a:t>
            </a:r>
            <a:r>
              <a:rPr lang="en-US" sz="1400" b="0" dirty="0"/>
              <a:t>express the agent’s inability to reach a definite decision regarding the truth of a sentence. Probabilities summarize the agent’s beliefs relative to the evidence.</a:t>
            </a:r>
          </a:p>
          <a:p>
            <a:pPr latinLnBrk="0">
              <a:lnSpc>
                <a:spcPct val="120000"/>
              </a:lnSpc>
              <a:buClr>
                <a:schemeClr val="tx1"/>
              </a:buClr>
            </a:pPr>
            <a:r>
              <a:rPr lang="en-US" sz="1400" b="0" dirty="0"/>
              <a:t>Basic probability statements include </a:t>
            </a:r>
            <a:r>
              <a:rPr lang="en-US" sz="1400" dirty="0">
                <a:solidFill>
                  <a:srgbClr val="0000FF"/>
                </a:solidFill>
              </a:rPr>
              <a:t>prior probabilities</a:t>
            </a:r>
            <a:r>
              <a:rPr lang="en-US" sz="1400" b="0" dirty="0">
                <a:solidFill>
                  <a:srgbClr val="0000FF"/>
                </a:solidFill>
              </a:rPr>
              <a:t> </a:t>
            </a:r>
            <a:r>
              <a:rPr lang="en-US" sz="1400" b="0" dirty="0"/>
              <a:t>and </a:t>
            </a:r>
            <a:r>
              <a:rPr lang="en-US" sz="1400" dirty="0">
                <a:solidFill>
                  <a:srgbClr val="0000FF"/>
                </a:solidFill>
              </a:rPr>
              <a:t>conditional probabilities </a:t>
            </a:r>
            <a:r>
              <a:rPr lang="en-US" sz="1400" b="0" dirty="0"/>
              <a:t>over simple and complex propositions.</a:t>
            </a:r>
          </a:p>
          <a:p>
            <a:pPr latinLnBrk="0">
              <a:lnSpc>
                <a:spcPct val="120000"/>
              </a:lnSpc>
              <a:buClr>
                <a:schemeClr val="tx1"/>
              </a:buClr>
            </a:pPr>
            <a:r>
              <a:rPr lang="en-US" sz="1400" b="0" dirty="0"/>
              <a:t>The </a:t>
            </a:r>
            <a:r>
              <a:rPr lang="en-US" sz="1400" dirty="0">
                <a:solidFill>
                  <a:srgbClr val="0000FF"/>
                </a:solidFill>
              </a:rPr>
              <a:t>full joint probability distribution </a:t>
            </a:r>
            <a:r>
              <a:rPr lang="en-US" sz="1400" b="0" dirty="0"/>
              <a:t>specifies the probability of each complete assignment of values to random variables.</a:t>
            </a:r>
          </a:p>
          <a:p>
            <a:pPr latinLnBrk="0">
              <a:lnSpc>
                <a:spcPct val="120000"/>
              </a:lnSpc>
              <a:buClr>
                <a:schemeClr val="tx1"/>
              </a:buClr>
            </a:pPr>
            <a:r>
              <a:rPr lang="en-US" sz="1400" dirty="0">
                <a:solidFill>
                  <a:srgbClr val="0000FF"/>
                </a:solidFill>
              </a:rPr>
              <a:t>Bayes’ rule </a:t>
            </a:r>
            <a:r>
              <a:rPr lang="en-US" sz="1400" b="0" dirty="0"/>
              <a:t>allows unknown probabilities to be computed from known conditional probabilities, usually in the causal direction.</a:t>
            </a:r>
          </a:p>
          <a:p>
            <a:pPr latinLnBrk="0">
              <a:lnSpc>
                <a:spcPct val="120000"/>
              </a:lnSpc>
              <a:buClr>
                <a:schemeClr val="tx1"/>
              </a:buClr>
            </a:pPr>
            <a:r>
              <a:rPr lang="en-US" sz="1400" dirty="0">
                <a:solidFill>
                  <a:srgbClr val="0000FF"/>
                </a:solidFill>
              </a:rPr>
              <a:t>Conditional independence </a:t>
            </a:r>
            <a:r>
              <a:rPr lang="en-US" sz="1400" b="0" dirty="0"/>
              <a:t>brought about by direct causal relationships in the domain might allow the full joint distribution to be factored into smaller, conditional distributions.</a:t>
            </a:r>
          </a:p>
          <a:p>
            <a:pPr latinLnBrk="0">
              <a:lnSpc>
                <a:spcPct val="120000"/>
              </a:lnSpc>
              <a:buClr>
                <a:schemeClr val="tx1"/>
              </a:buClr>
            </a:pPr>
            <a:r>
              <a:rPr lang="en-US" sz="1400" dirty="0">
                <a:solidFill>
                  <a:srgbClr val="0000FF"/>
                </a:solidFill>
              </a:rPr>
              <a:t>Information theory: </a:t>
            </a:r>
            <a:r>
              <a:rPr lang="en-US" sz="1400" b="0" dirty="0"/>
              <a:t>information, entropy, joint entropy, conditional entropy, mutual information, cross, entropy, relative entropy (KL divergence)</a:t>
            </a:r>
          </a:p>
        </p:txBody>
      </p:sp>
    </p:spTree>
    <p:extLst>
      <p:ext uri="{BB962C8B-B14F-4D97-AF65-F5344CB8AC3E}">
        <p14:creationId xmlns:p14="http://schemas.microsoft.com/office/powerpoint/2010/main" val="233162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8035"/>
            <a:ext cx="8496944" cy="4105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Probability for continuous variables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Gaussian density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A93CE-1AF3-41D6-B211-A4665834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419622"/>
            <a:ext cx="5688632" cy="3036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B07BCC9-5CA9-4A62-9D3B-66715F96398E}"/>
                  </a:ext>
                </a:extLst>
              </p:cNvPr>
              <p:cNvSpPr/>
              <p:nvPr/>
            </p:nvSpPr>
            <p:spPr>
              <a:xfrm>
                <a:off x="755576" y="1779662"/>
                <a:ext cx="4392488" cy="855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ko-KR" alt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R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𝜋𝜎</m:t>
                              </m:r>
                              <m:r>
                                <a:rPr lang="en-US" altLang="ko-KR" sz="2400" b="0" i="1" baseline="3000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ko-KR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B07BCC9-5CA9-4A62-9D3B-66715F963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779662"/>
                <a:ext cx="4392488" cy="855299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8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8035"/>
                <a:ext cx="8352928" cy="4105275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Subjective or Bayesian probability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Probabilities relate propositions to one's own state of knowledge</a:t>
                </a:r>
              </a:p>
              <a:p>
                <a:pPr marL="514350" lvl="1" indent="0">
                  <a:lnSpc>
                    <a:spcPct val="100000"/>
                  </a:lnSpc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1" dirty="0"/>
                      <m:t>no</m:t>
                    </m:r>
                    <m:r>
                      <m:rPr>
                        <m:nor/>
                      </m:rPr>
                      <a:rPr lang="en-US" i="1" dirty="0"/>
                      <m:t> </m:t>
                    </m:r>
                    <m:r>
                      <m:rPr>
                        <m:nor/>
                      </m:rPr>
                      <a:rPr lang="en-US" i="1" dirty="0"/>
                      <m:t>reported</m:t>
                    </m:r>
                    <m:r>
                      <m:rPr>
                        <m:nor/>
                      </m:rPr>
                      <a:rPr lang="en-US" i="1" dirty="0"/>
                      <m:t> </m:t>
                    </m:r>
                    <m:r>
                      <m:rPr>
                        <m:nor/>
                      </m:rPr>
                      <a:rPr lang="en-US" i="1" dirty="0"/>
                      <m:t>accidents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)=0.06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Probabilities of propositions change with new evidence:</a:t>
                </a:r>
              </a:p>
              <a:p>
                <a:pPr marL="514350" lvl="1" indent="0">
                  <a:lnSpc>
                    <a:spcPct val="100000"/>
                  </a:lnSpc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i="1" dirty="0"/>
                      <m:t>no</m:t>
                    </m:r>
                    <m:r>
                      <m:rPr>
                        <m:nor/>
                      </m:rPr>
                      <a:rPr lang="en-US" i="1" dirty="0"/>
                      <m:t> </m:t>
                    </m:r>
                    <m:r>
                      <m:rPr>
                        <m:nor/>
                      </m:rPr>
                      <a:rPr lang="en-US" i="1" dirty="0"/>
                      <m:t>reported</m:t>
                    </m:r>
                    <m:r>
                      <m:rPr>
                        <m:nor/>
                      </m:rPr>
                      <a:rPr lang="en-US" i="1" dirty="0"/>
                      <m:t> </m:t>
                    </m:r>
                    <m:r>
                      <m:rPr>
                        <m:nor/>
                      </m:rPr>
                      <a:rPr lang="en-US" i="1" dirty="0"/>
                      <m:t>accidents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5 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𝑎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.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𝑚</m:t>
                    </m:r>
                    <m:r>
                      <a:rPr lang="en-US" altLang="ko-KR" i="1">
                        <a:solidFill>
                          <a:srgbClr val="7030A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.)=0.15</m:t>
                    </m:r>
                  </m:oMath>
                </a14:m>
                <a:endParaRPr lang="en-US" altLang="ko-KR" i="1" dirty="0">
                  <a:solidFill>
                    <a:srgbClr val="7030A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8035"/>
                <a:ext cx="8352928" cy="4105275"/>
              </a:xfrm>
              <a:blipFill>
                <a:blip r:embed="rId2"/>
                <a:stretch>
                  <a:fillRect l="-1062" t="-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0937B96-E44B-2047-AC1F-4E807CD4EA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2715766"/>
                <a:ext cx="8496944" cy="1872208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+mj-lt"/>
                  <a:buAutoNum type="arabicPeriod"/>
                  <a:defRPr sz="2400" b="1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1pPr>
                <a:lvl2pPr marL="742950" indent="-28575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3"/>
                  </a:buBlip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4"/>
                  </a:buBlip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16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0" latinLnBrk="0" hangingPunct="1">
                  <a:lnSpc>
                    <a:spcPct val="125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Bayes’ rule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7030A0"/>
                            </a:solidFill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e>
                        <m:r>
                          <a:rPr lang="en-US" altLang="ko-KR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Useful for assessing </a:t>
                </a:r>
                <a:r>
                  <a:rPr lang="en-US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diagnostic </a:t>
                </a:r>
                <a:r>
                  <a:rPr lang="en-US" dirty="0">
                    <a:ea typeface="Cambria Math" panose="02040503050406030204" pitchFamily="18" charset="0"/>
                  </a:rPr>
                  <a:t>probability from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causal</a:t>
                </a:r>
                <a: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probability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ea typeface="Cambria Math" panose="02040503050406030204" pitchFamily="18" charset="0"/>
                          </a:rPr>
                          <m:t>ause</m:t>
                        </m:r>
                      </m:e>
                      <m:e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i="1">
                            <a:solidFill>
                              <a:srgbClr val="7030A0"/>
                            </a:solidFill>
                            <a:ea typeface="Cambria Math" panose="02040503050406030204" pitchFamily="18" charset="0"/>
                          </a:rPr>
                          <m:t>ffect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ko-KR" i="1">
                            <a:solidFill>
                              <a:srgbClr val="7030A0"/>
                            </a:solidFill>
                            <a:ea typeface="Cambria Math" panose="02040503050406030204" pitchFamily="18" charset="0"/>
                          </a:rPr>
                          <m:t>ffect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ko-KR" i="1">
                            <a:solidFill>
                              <a:srgbClr val="7030A0"/>
                            </a:solidFill>
                            <a:ea typeface="Cambria Math" panose="02040503050406030204" pitchFamily="18" charset="0"/>
                          </a:rPr>
                          <m:t>ause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ko-KR" i="1">
                            <a:solidFill>
                              <a:srgbClr val="7030A0"/>
                            </a:solidFill>
                            <a:ea typeface="Cambria Math" panose="02040503050406030204" pitchFamily="18" charset="0"/>
                          </a:rPr>
                          <m:t>ause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ko-KR" i="1">
                            <a:solidFill>
                              <a:srgbClr val="7030A0"/>
                            </a:solidFill>
                            <a:ea typeface="Cambria Math" panose="02040503050406030204" pitchFamily="18" charset="0"/>
                          </a:rPr>
                          <m:t>ffect</m:t>
                        </m:r>
                        <m:r>
                          <a:rPr lang="en-US" altLang="ko-KR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i="1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0937B96-E44B-2047-AC1F-4E807CD4E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715766"/>
                <a:ext cx="8496944" cy="1872208"/>
              </a:xfrm>
              <a:prstGeom prst="rect">
                <a:avLst/>
              </a:prstGeom>
              <a:blipFill>
                <a:blip r:embed="rId5"/>
                <a:stretch>
                  <a:fillRect t="-1351"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70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A023A73-7AF3-844E-8806-C7FFEBBC466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-540568" y="843558"/>
                <a:ext cx="8424936" cy="3672408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Information: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Entropy: 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Mutual information: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ore-KR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Relative entropy (KL divergence):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ore-KR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  <m:r>
                      <a:rPr lang="en-US" altLang="ko-Kore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ore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altLang="ko-Kore-KR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ore-KR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ore-KR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ore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2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A023A73-7AF3-844E-8806-C7FFEBBC4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-540568" y="843558"/>
                <a:ext cx="8424936" cy="3672408"/>
              </a:xfrm>
              <a:blipFill>
                <a:blip r:embed="rId2"/>
                <a:stretch>
                  <a:fillRect b="-11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A22CAF54-6605-0C4F-B554-86A9E82AB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173431"/>
            <a:ext cx="3051463" cy="1603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1998391-7ACB-B24E-85D0-75890C69003F}"/>
                  </a:ext>
                </a:extLst>
              </p:cNvPr>
              <p:cNvSpPr/>
              <p:nvPr/>
            </p:nvSpPr>
            <p:spPr>
              <a:xfrm>
                <a:off x="1043608" y="1521906"/>
                <a:ext cx="5272486" cy="689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ore-K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ore-K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ore-KR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ore-KR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ore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ore-KR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ore-KR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ore-KR" sz="16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altLang="ko-Kore-KR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ore-KR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en-US" altLang="ko-Kore-KR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ore-KR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ore-KR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ko-Kore-KR" altLang="en-US" sz="16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1998391-7ACB-B24E-85D0-75890C690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21906"/>
                <a:ext cx="5272486" cy="689804"/>
              </a:xfrm>
              <a:prstGeom prst="rect">
                <a:avLst/>
              </a:prstGeom>
              <a:blipFill>
                <a:blip r:embed="rId4"/>
                <a:stretch>
                  <a:fillRect t="-125926" b="-175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0D878A1-3234-3146-A843-9D0A71306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716" y="798051"/>
            <a:ext cx="2061731" cy="20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9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0F65-B028-49CF-8C45-508DDA98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Outline (Lecture 1</a:t>
            </a:r>
            <a:r>
              <a:rPr lang="en-US" altLang="ko-KR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9C16D4-211F-4157-B9DF-E7450882600C}"/>
              </a:ext>
            </a:extLst>
          </p:cNvPr>
          <p:cNvSpPr/>
          <p:nvPr/>
        </p:nvSpPr>
        <p:spPr>
          <a:xfrm>
            <a:off x="971600" y="771550"/>
            <a:ext cx="76573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440000" algn="r"/>
              </a:tabLst>
            </a:pPr>
            <a:r>
              <a:rPr kumimoji="1" lang="en-US" altLang="ko-KR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10.1 Acting under Uncertainty .................................</a:t>
            </a:r>
            <a:r>
              <a: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	 	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10.2 Basic Probability Notation ...............................</a:t>
            </a:r>
            <a:endParaRPr kumimoji="1" lang="en-US" altLang="ja-JP" sz="2400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10.3 Inference Using Full Joint Distribution ...........</a:t>
            </a:r>
            <a:endParaRPr kumimoji="1" lang="en-US" altLang="ja-JP" sz="2400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10.4 Independence and Bayes’ Rule 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10.5 Information Theory ..........................................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Additional Materials ................................................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Summary ..................................................................			</a:t>
            </a:r>
            <a:r>
              <a:rPr kumimoji="1" lang="ko-KR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 </a:t>
            </a:r>
            <a:r>
              <a:rPr kumimoji="1" lang="en-US" altLang="ko-KR" sz="24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	</a:t>
            </a:r>
            <a:endParaRPr kumimoji="1" lang="en-US" altLang="ko-KR" sz="2400" b="1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Blip>
                <a:blip r:embed="rId2"/>
              </a:buBlip>
              <a:defRPr/>
            </a:pPr>
            <a:endParaRPr kumimoji="1" lang="en-US" altLang="ja-JP" sz="2400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A2E3A-88F9-4395-99C6-723BB4F0F864}"/>
              </a:ext>
            </a:extLst>
          </p:cNvPr>
          <p:cNvSpPr txBox="1"/>
          <p:nvPr/>
        </p:nvSpPr>
        <p:spPr>
          <a:xfrm>
            <a:off x="7309893" y="771550"/>
            <a:ext cx="5760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9</a:t>
            </a:r>
            <a:endParaRPr lang="en-US" sz="2400" dirty="0">
              <a:latin typeface="Times New Roman" panose="02020603050405020304" pitchFamily="18" charset="0"/>
              <a:ea typeface="나눔바른고딕" panose="020B0603020101020101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15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26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36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43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86285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480720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10.1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Acting under Uncertainty</a:t>
            </a:r>
          </a:p>
        </p:txBody>
      </p:sp>
    </p:spTree>
    <p:extLst>
      <p:ext uri="{BB962C8B-B14F-4D97-AF65-F5344CB8AC3E}">
        <p14:creationId xmlns:p14="http://schemas.microsoft.com/office/powerpoint/2010/main" val="1537495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285750" indent="-285750" algn="ctr">
          <a:buBlip>
            <a:blip xmlns:r="http://schemas.openxmlformats.org/officeDocument/2006/relationships" r:embed="rId1"/>
          </a:buBlip>
          <a:defRPr dirty="0" err="1">
            <a:latin typeface="나눔바른고딕" panose="020B0603020101020101" pitchFamily="34" charset="-127"/>
            <a:ea typeface="나눔바른고딕" panose="020B0603020101020101" pitchFamily="34" charset="-127"/>
          </a:defRPr>
        </a:defPPr>
      </a:lstStyle>
    </a:spDef>
    <a:txDef>
      <a:spPr>
        <a:noFill/>
      </a:spPr>
      <a:bodyPr wrap="square" rtlCol="0">
        <a:spAutoFit/>
      </a:bodyPr>
      <a:lstStyle>
        <a:defPPr marL="285750" indent="-285750" algn="l">
          <a:buBlip>
            <a:blip xmlns:r="http://schemas.openxmlformats.org/officeDocument/2006/relationships" r:embed="rId1"/>
          </a:buBlip>
          <a:defRPr dirty="0" err="1">
            <a:latin typeface="나눔바른고딕" panose="020B0603020101020101" pitchFamily="34" charset="-127"/>
            <a:ea typeface="나눔바른고딕" panose="020B0603020101020101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28589</TotalTime>
  <Words>2613</Words>
  <Application>Microsoft Macintosh PowerPoint</Application>
  <PresentationFormat>화면 슬라이드 쇼(16:9)</PresentationFormat>
  <Paragraphs>385</Paragraphs>
  <Slides>47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나눔바른고딕</vt:lpstr>
      <vt:lpstr>맑은 고딕</vt:lpstr>
      <vt:lpstr>Arial</vt:lpstr>
      <vt:lpstr>Cambria Math</vt:lpstr>
      <vt:lpstr>Times New Roman</vt:lpstr>
      <vt:lpstr>Wingdings</vt:lpstr>
      <vt:lpstr>Office 테마</vt:lpstr>
      <vt:lpstr>Equation</vt:lpstr>
      <vt:lpstr>PowerPoint 프레젠테이션</vt:lpstr>
      <vt:lpstr>PowerPoint 프레젠테이션</vt:lpstr>
      <vt:lpstr>Introduction: Acting under Uncertainty</vt:lpstr>
      <vt:lpstr>Uncertainty and Probability</vt:lpstr>
      <vt:lpstr>Probability Distribution</vt:lpstr>
      <vt:lpstr>Bayesian Probability</vt:lpstr>
      <vt:lpstr>Information Theory</vt:lpstr>
      <vt:lpstr>Outline (Lecture 10)</vt:lpstr>
      <vt:lpstr>PowerPoint 프레젠테이션</vt:lpstr>
      <vt:lpstr>10.1 Acting under Uncertainty (1/5)</vt:lpstr>
      <vt:lpstr>10.1 Acting under Uncertainty (2/5)</vt:lpstr>
      <vt:lpstr>10.1 Acting under Uncertainty (3/5)</vt:lpstr>
      <vt:lpstr>10.1 Acting under Uncertainty (4/5)</vt:lpstr>
      <vt:lpstr>10.1 Acting under Uncertainty (5/5)</vt:lpstr>
      <vt:lpstr>PowerPoint 프레젠테이션</vt:lpstr>
      <vt:lpstr>10.2 Basic Probability Notation (1/10)</vt:lpstr>
      <vt:lpstr>10.2 Basic Probability Notation (2/10)</vt:lpstr>
      <vt:lpstr>10.2 Basic Probability Notation (3/10)</vt:lpstr>
      <vt:lpstr>10.2 Basic Probability Notation (4/10)</vt:lpstr>
      <vt:lpstr>10.2 Basic Probability Notation (5/10)</vt:lpstr>
      <vt:lpstr>10.2 Basic Probability Notation (6/10)</vt:lpstr>
      <vt:lpstr>10.2 Basic Probability Notation (7/10)</vt:lpstr>
      <vt:lpstr>10.2 Basic Probability Notation (8/10)</vt:lpstr>
      <vt:lpstr>10.2 Basic Probability Notation (9/10)</vt:lpstr>
      <vt:lpstr>10.2 Basic Probability Notation (10/10)</vt:lpstr>
      <vt:lpstr>PowerPoint 프레젠테이션</vt:lpstr>
      <vt:lpstr>10.3 Inference Using Full Joint Distributions (1/3)</vt:lpstr>
      <vt:lpstr>10.3 Inference Using Full Joint Distributions (2/3)</vt:lpstr>
      <vt:lpstr>10.3 Inference Using Full Joint Distributions (3/3)</vt:lpstr>
      <vt:lpstr>PowerPoint 프레젠테이션</vt:lpstr>
      <vt:lpstr>10.4 Independence and Bayes’ Rule (1/5)</vt:lpstr>
      <vt:lpstr>10.4 Independence and Bayes’ Rule (2/5)</vt:lpstr>
      <vt:lpstr>10.4 Independence and Bayes’ Rule (3/5)</vt:lpstr>
      <vt:lpstr>10.4 Independence and Bayes’ Rule (4/5)</vt:lpstr>
      <vt:lpstr>10.4 Independence and Bayes’ Rule (5/5)</vt:lpstr>
      <vt:lpstr>PowerPoint 프레젠테이션</vt:lpstr>
      <vt:lpstr>10.5 Information Theory (1/6)</vt:lpstr>
      <vt:lpstr>10.5 Information Theory (2/6)</vt:lpstr>
      <vt:lpstr>10.5 Information Theory (3/6)</vt:lpstr>
      <vt:lpstr>10.5 Information Theory (4/6)</vt:lpstr>
      <vt:lpstr>10.5 Information Theory (5/6)</vt:lpstr>
      <vt:lpstr>10.5 Information Theory (6/6)</vt:lpstr>
      <vt:lpstr>PowerPoint 프레젠테이션</vt:lpstr>
      <vt:lpstr> Probability Distribution &amp; Statistical Mechanics</vt:lpstr>
      <vt:lpstr> Markov Chain Monte Carlo (MCMC), Metropolis Algorithm</vt:lpstr>
      <vt:lpstr> Markov Chain Monte Carlo (MCMC), Gibbs Sampling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EURI</dc:creator>
  <cp:lastModifiedBy>Microsoft Office User</cp:lastModifiedBy>
  <cp:revision>2092</cp:revision>
  <cp:lastPrinted>2022-04-06T23:29:13Z</cp:lastPrinted>
  <dcterms:created xsi:type="dcterms:W3CDTF">2012-06-20T06:21:11Z</dcterms:created>
  <dcterms:modified xsi:type="dcterms:W3CDTF">2022-06-06T07:20:13Z</dcterms:modified>
</cp:coreProperties>
</file>